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3"/>
  </p:notesMasterIdLst>
  <p:handoutMasterIdLst>
    <p:handoutMasterId r:id="rId54"/>
  </p:handoutMasterIdLst>
  <p:sldIdLst>
    <p:sldId id="328" r:id="rId2"/>
    <p:sldId id="256" r:id="rId3"/>
    <p:sldId id="313" r:id="rId4"/>
    <p:sldId id="293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336" r:id="rId13"/>
    <p:sldId id="332" r:id="rId14"/>
    <p:sldId id="333" r:id="rId15"/>
    <p:sldId id="334" r:id="rId16"/>
    <p:sldId id="335" r:id="rId17"/>
    <p:sldId id="311" r:id="rId18"/>
    <p:sldId id="326" r:id="rId19"/>
    <p:sldId id="340" r:id="rId20"/>
    <p:sldId id="325" r:id="rId21"/>
    <p:sldId id="327" r:id="rId22"/>
    <p:sldId id="337" r:id="rId23"/>
    <p:sldId id="338" r:id="rId24"/>
    <p:sldId id="339" r:id="rId25"/>
    <p:sldId id="324" r:id="rId26"/>
    <p:sldId id="329" r:id="rId27"/>
    <p:sldId id="331" r:id="rId28"/>
    <p:sldId id="268" r:id="rId29"/>
    <p:sldId id="269" r:id="rId30"/>
    <p:sldId id="270" r:id="rId31"/>
    <p:sldId id="315" r:id="rId32"/>
    <p:sldId id="320" r:id="rId33"/>
    <p:sldId id="321" r:id="rId34"/>
    <p:sldId id="322" r:id="rId35"/>
    <p:sldId id="271" r:id="rId36"/>
    <p:sldId id="272" r:id="rId37"/>
    <p:sldId id="306" r:id="rId38"/>
    <p:sldId id="307" r:id="rId39"/>
    <p:sldId id="308" r:id="rId40"/>
    <p:sldId id="309" r:id="rId41"/>
    <p:sldId id="310" r:id="rId42"/>
    <p:sldId id="296" r:id="rId43"/>
    <p:sldId id="304" r:id="rId44"/>
    <p:sldId id="295" r:id="rId45"/>
    <p:sldId id="297" r:id="rId46"/>
    <p:sldId id="298" r:id="rId47"/>
    <p:sldId id="301" r:id="rId48"/>
    <p:sldId id="302" r:id="rId49"/>
    <p:sldId id="303" r:id="rId50"/>
    <p:sldId id="299" r:id="rId51"/>
    <p:sldId id="300" r:id="rId52"/>
  </p:sldIdLst>
  <p:sldSz cx="10080625" cy="5670550"/>
  <p:notesSz cx="7772400" cy="10058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1167" autoAdjust="0"/>
  </p:normalViewPr>
  <p:slideViewPr>
    <p:cSldViewPr>
      <p:cViewPr>
        <p:scale>
          <a:sx n="80" d="100"/>
          <a:sy n="80" d="100"/>
        </p:scale>
        <p:origin x="-630" y="-402"/>
      </p:cViewPr>
      <p:guideLst>
        <p:guide orient="horz" pos="1786"/>
        <p:guide pos="3175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>
        <p:scale>
          <a:sx n="90" d="100"/>
          <a:sy n="90" d="100"/>
        </p:scale>
        <p:origin x="-1602" y="264"/>
      </p:cViewPr>
      <p:guideLst>
        <p:guide orient="horz" pos="3168"/>
        <p:guide pos="244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US" sz="14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3" name="Date Placeholder 2"/>
          <p:cNvSpPr txBox="1">
            <a:spLocks noGrp="1"/>
          </p:cNvSpPr>
          <p:nvPr>
            <p:ph type="dt" sz="quarter" idx="1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/>
          <a:lstStyle/>
          <a:p>
            <a:pPr marL="0" marR="0" lvl="0" indent="0" algn="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US" sz="14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4" name="Footer Placeholder 3"/>
          <p:cNvSpPr txBox="1">
            <a:spLocks noGrp="1"/>
          </p:cNvSpPr>
          <p:nvPr>
            <p:ph type="ftr" sz="quarter" idx="2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="b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US" sz="14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5" name="Slide Number Placeholder 4"/>
          <p:cNvSpPr txBox="1">
            <a:spLocks noGrp="1"/>
          </p:cNvSpPr>
          <p:nvPr>
            <p:ph type="sldNum" sz="quarter" idx="3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="b" anchorCtr="0" compatLnSpc="0"/>
          <a:lstStyle/>
          <a:p>
            <a:pPr marL="0" marR="0" lvl="0" indent="0" algn="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fld id="{3FAFDBF9-7F9D-4D2D-AE54-6B31F1EF7102}" type="slidenum">
              <a:t>‹#›</a:t>
            </a:fld>
            <a:endParaRPr lang="en-US" sz="14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91870662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3"/>
          </p:nvPr>
        </p:nvSpPr>
        <p:spPr>
          <a:xfrm>
            <a:off x="777239" y="4777560"/>
            <a:ext cx="6217560" cy="45259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" name="Header Placeholder 3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/>
          <a:lstStyle>
            <a:lvl1pPr lvl="0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Date Placeholder 4"/>
          <p:cNvSpPr txBox="1">
            <a:spLocks noGrp="1"/>
          </p:cNvSpPr>
          <p:nvPr>
            <p:ph type="dt" idx="1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/>
          <a:lstStyle>
            <a:lvl1pPr lvl="0" algn="r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Footer Placeholder 5"/>
          <p:cNvSpPr txBox="1">
            <a:spLocks noGrp="1"/>
          </p:cNvSpPr>
          <p:nvPr>
            <p:ph type="ftr" sz="quarter" idx="4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/>
          <a:lstStyle>
            <a:lvl1pPr lvl="0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/>
          <a:lstStyle>
            <a:lvl1pPr lvl="0" algn="r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fld id="{031EFD5C-FA0A-4F47-B97B-EB01C22CD88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3361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216000" marR="0" indent="-216000" hangingPunct="0">
      <a:tabLst/>
      <a:defRPr lang="en-US" sz="2000" b="0" i="0" u="none" strike="noStrike" kern="1200" cap="none">
        <a:ln>
          <a:noFill/>
        </a:ln>
        <a:highlight>
          <a:scrgbClr r="0" g="0" b="0">
            <a:alpha val="0"/>
          </a:scrgbClr>
        </a:highlight>
        <a:latin typeface="Liberation Sans" pitchFamily="18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baseline="0" dirty="0" smtClean="0"/>
              <a:t>Thank you for attending this session about bike trainers.</a:t>
            </a:r>
            <a:endParaRPr lang="en-US" dirty="0" smtClean="0"/>
          </a:p>
          <a:p>
            <a:r>
              <a:rPr lang="en-US" dirty="0" smtClean="0"/>
              <a:t>Introduction</a:t>
            </a:r>
            <a:r>
              <a:rPr lang="en-US" baseline="0" dirty="0" smtClean="0"/>
              <a:t> to Brain Injury survivor Todd Westley</a:t>
            </a:r>
          </a:p>
          <a:p>
            <a:pPr lvl="1"/>
            <a:r>
              <a:rPr lang="en-US" baseline="0" dirty="0" smtClean="0"/>
              <a:t>This article describes how I got my brain injury.</a:t>
            </a:r>
          </a:p>
          <a:p>
            <a:pPr lvl="1"/>
            <a:r>
              <a:rPr lang="en-US" baseline="0" dirty="0" smtClean="0"/>
              <a:t>Note:  I lived in Ohio at the time</a:t>
            </a:r>
          </a:p>
          <a:p>
            <a:pPr lvl="1"/>
            <a:r>
              <a:rPr lang="en-US" baseline="0" dirty="0" smtClean="0"/>
              <a:t>Note:  I am cyclist;  I have completed a 200 km ride in Europe;  I biked on a relay team that won an Olympic Triathlon in Vermilion Ohio.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031EFD5C-FA0A-4F47-B97B-EB01C22CD88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6585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685800" y="4876800"/>
            <a:ext cx="6217560" cy="4525920"/>
          </a:xfrm>
        </p:spPr>
        <p:txBody>
          <a:bodyPr/>
          <a:lstStyle/>
          <a:p>
            <a:r>
              <a:rPr lang="en-US" dirty="0" smtClean="0"/>
              <a:t>Here is a description of an </a:t>
            </a:r>
            <a:r>
              <a:rPr lang="en-US" dirty="0" err="1" smtClean="0"/>
              <a:t>Arduino</a:t>
            </a:r>
            <a:endParaRPr lang="en-US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 smtClean="0"/>
              <a:t>Leonardo and Uno </a:t>
            </a:r>
            <a:r>
              <a:rPr lang="en-US" dirty="0" err="1" smtClean="0"/>
              <a:t>Wifi</a:t>
            </a:r>
            <a:r>
              <a:rPr lang="en-US" dirty="0" smtClean="0"/>
              <a:t> Rev2 shown.  Note the wires to channel information from the </a:t>
            </a:r>
            <a:r>
              <a:rPr lang="en-US" dirty="0" err="1" smtClean="0"/>
              <a:t>uno</a:t>
            </a:r>
            <a:r>
              <a:rPr lang="en-US" dirty="0" smtClean="0"/>
              <a:t> to the </a:t>
            </a:r>
            <a:r>
              <a:rPr lang="en-US" dirty="0" err="1" smtClean="0"/>
              <a:t>leonardo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I am not gifted at physical skills…this is the way I use it.</a:t>
            </a:r>
            <a:endParaRPr lang="en-US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Trainer resistance abates as it</a:t>
            </a:r>
            <a:r>
              <a:rPr lang="en-US" baseline="0" dirty="0" smtClean="0"/>
              <a:t> is used.  How was this accounted for?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This</a:t>
            </a:r>
            <a:r>
              <a:rPr lang="en-US" baseline="0" dirty="0" smtClean="0"/>
              <a:t> is intended for those that want to understand details of how I transformed my bike.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031EFD5C-FA0A-4F47-B97B-EB01C22CD88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6256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Constants</a:t>
            </a:r>
          </a:p>
          <a:p>
            <a:r>
              <a:rPr lang="en-US" dirty="0" smtClean="0"/>
              <a:t>Wheel circumference can be found internet.</a:t>
            </a:r>
          </a:p>
          <a:p>
            <a:endParaRPr lang="en-US" dirty="0"/>
          </a:p>
          <a:p>
            <a:r>
              <a:rPr lang="en-US" dirty="0" smtClean="0"/>
              <a:t>Note: I try to state units explicitly – this is a trick I used to pass the PE examination to eliminate incorrect answers on the multiple choice portion of the test.</a:t>
            </a:r>
          </a:p>
          <a:p>
            <a:endParaRPr lang="en-US" dirty="0" smtClean="0"/>
          </a:p>
          <a:p>
            <a:r>
              <a:rPr lang="en-US" dirty="0" smtClean="0"/>
              <a:t>I </a:t>
            </a:r>
            <a:r>
              <a:rPr lang="en-US" baseline="0" dirty="0" smtClean="0"/>
              <a:t>embedded a spreadsheet </a:t>
            </a:r>
            <a:r>
              <a:rPr lang="en-US" b="1" baseline="0" dirty="0" smtClean="0"/>
              <a:t>SLIDE 33 </a:t>
            </a:r>
            <a:r>
              <a:rPr lang="en-US" baseline="0" dirty="0" smtClean="0"/>
              <a:t>[not shown]  to use the serial output from you riding your bike on a trainer, to calculate your </a:t>
            </a:r>
            <a:r>
              <a:rPr lang="en-US" baseline="0" dirty="0" err="1" smtClean="0"/>
              <a:t>speedGradient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031EFD5C-FA0A-4F47-B97B-EB01C22CD88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1282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Total rotations from </a:t>
            </a:r>
            <a:r>
              <a:rPr lang="en-US" dirty="0" err="1" smtClean="0"/>
              <a:t>rawValue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031EFD5C-FA0A-4F47-B97B-EB01C22CD88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1730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Speed calculation</a:t>
            </a:r>
          </a:p>
          <a:p>
            <a:endParaRPr lang="en-US" dirty="0"/>
          </a:p>
          <a:p>
            <a:r>
              <a:rPr lang="en-US" dirty="0" smtClean="0"/>
              <a:t>Delta wheel event must be positive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031EFD5C-FA0A-4F47-B97B-EB01C22CD88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5932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Joystick throttle position calculation</a:t>
            </a:r>
          </a:p>
          <a:p>
            <a:pPr lvl="1"/>
            <a:r>
              <a:rPr lang="en-US" dirty="0" smtClean="0"/>
              <a:t>Note the exponential</a:t>
            </a:r>
            <a:r>
              <a:rPr lang="en-US" baseline="0" dirty="0" smtClean="0"/>
              <a:t> function used – this accounts the lack of resistance as the trainer is used.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031EFD5C-FA0A-4F47-B97B-EB01C22CD88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5240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When</a:t>
            </a:r>
            <a:r>
              <a:rPr lang="en-US" baseline="0" dirty="0" smtClean="0"/>
              <a:t> you watch me fly from KGAI to KBWI, I do not translate linearly from a Maximum speed to throttle position:  I use more math and account for the trainer’s decrease in resistance from use.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031EFD5C-FA0A-4F47-B97B-EB01C22CD88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73759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031EFD5C-FA0A-4F47-B97B-EB01C22CD88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07021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Show display</a:t>
            </a:r>
            <a:r>
              <a:rPr lang="en-US" baseline="0" dirty="0" smtClean="0"/>
              <a:t>s key strokes in upper left</a:t>
            </a:r>
          </a:p>
          <a:p>
            <a:pPr lvl="1"/>
            <a:r>
              <a:rPr lang="en-US" baseline="0" dirty="0" err="1" smtClean="0"/>
              <a:t>NumPad</a:t>
            </a:r>
            <a:r>
              <a:rPr lang="en-US" baseline="0" dirty="0" smtClean="0"/>
              <a:t> 7 and </a:t>
            </a:r>
            <a:r>
              <a:rPr lang="en-US" baseline="0" dirty="0" err="1" smtClean="0"/>
              <a:t>Numpad</a:t>
            </a:r>
            <a:r>
              <a:rPr lang="en-US" baseline="0" dirty="0" smtClean="0"/>
              <a:t> 1 are elevator trim</a:t>
            </a:r>
          </a:p>
          <a:p>
            <a:pPr lvl="1"/>
            <a:r>
              <a:rPr lang="en-US" baseline="0" dirty="0" err="1" smtClean="0"/>
              <a:t>Numpad</a:t>
            </a:r>
            <a:r>
              <a:rPr lang="en-US" baseline="0" dirty="0" smtClean="0"/>
              <a:t> 9 and </a:t>
            </a:r>
            <a:r>
              <a:rPr lang="en-US" baseline="0" dirty="0" err="1" smtClean="0"/>
              <a:t>Numpaf</a:t>
            </a:r>
            <a:r>
              <a:rPr lang="en-US" baseline="0" dirty="0" smtClean="0"/>
              <a:t> 3 are throttle</a:t>
            </a:r>
          </a:p>
          <a:p>
            <a:r>
              <a:rPr lang="en-US" baseline="0" dirty="0" err="1" smtClean="0"/>
              <a:t>CoolTerm</a:t>
            </a:r>
            <a:r>
              <a:rPr lang="en-US" baseline="0" dirty="0" smtClean="0"/>
              <a:t> record text output from Arduino</a:t>
            </a:r>
          </a:p>
          <a:p>
            <a:pPr lvl="1"/>
            <a:r>
              <a:rPr lang="en-US" baseline="0" dirty="0" smtClean="0"/>
              <a:t>Text output corresponds  to throttle position</a:t>
            </a:r>
          </a:p>
          <a:p>
            <a:pPr lvl="1"/>
            <a:r>
              <a:rPr lang="en-US" baseline="0" dirty="0" smtClean="0"/>
              <a:t>Distance gives me a clue if it is too early to shift</a:t>
            </a:r>
          </a:p>
          <a:p>
            <a:pPr lvl="1"/>
            <a:r>
              <a:rPr lang="en-US" baseline="0" dirty="0" smtClean="0"/>
              <a:t>I like to record the text output – I </a:t>
            </a:r>
            <a:r>
              <a:rPr lang="en-US" baseline="0" smtClean="0"/>
              <a:t>am nerdy!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031EFD5C-FA0A-4F47-B97B-EB01C22CD88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8665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 smtClean="0"/>
              <a:t>This</a:t>
            </a:r>
            <a:r>
              <a:rPr lang="en-US" baseline="0" dirty="0" smtClean="0"/>
              <a:t> presentation is about two boring activities:  riding a bike trainer and playing a flight simulator.</a:t>
            </a:r>
          </a:p>
          <a:p>
            <a:pPr marL="457200" marR="0" lvl="1" indent="-216000" defTabSz="9144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Combining them rendered</a:t>
            </a:r>
            <a:r>
              <a:rPr lang="en-US" baseline="0" dirty="0" smtClean="0"/>
              <a:t> an enjoyable activity.</a:t>
            </a:r>
          </a:p>
          <a:p>
            <a:pPr marL="457200" marR="0" lvl="1" indent="-216000" defTabSz="9144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Lots of hyperlinks in this presentation.</a:t>
            </a:r>
            <a:endParaRPr lang="en-US" dirty="0" smtClean="0"/>
          </a:p>
          <a:p>
            <a:r>
              <a:rPr lang="en-US" dirty="0" smtClean="0"/>
              <a:t>In spite of disability, I still can enjoy</a:t>
            </a:r>
            <a:r>
              <a:rPr lang="en-US" baseline="0" dirty="0" smtClean="0"/>
              <a:t> cycling.</a:t>
            </a:r>
            <a:endParaRPr lang="en-US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 smtClean="0"/>
              <a:t>Here is the Heads Up Display I look at…</a:t>
            </a:r>
          </a:p>
          <a:p>
            <a:pPr lvl="1"/>
            <a:r>
              <a:rPr lang="en-US" dirty="0" smtClean="0"/>
              <a:t>GPS,</a:t>
            </a:r>
            <a:r>
              <a:rPr lang="en-US" baseline="0" dirty="0" smtClean="0"/>
              <a:t> throttle, air speed, aileron (and trim), elevator (and trim), rudder, heading, altitude above ground, altitude above sea level</a:t>
            </a:r>
          </a:p>
          <a:p>
            <a:pPr lvl="1"/>
            <a:r>
              <a:rPr lang="en-US" baseline="0" dirty="0" smtClean="0"/>
              <a:t>I takes about two minutes for the software to start running</a:t>
            </a:r>
            <a:endParaRPr lang="en-US" dirty="0" smtClean="0"/>
          </a:p>
          <a:p>
            <a:pPr lvl="1"/>
            <a:r>
              <a:rPr lang="en-US" baseline="0" dirty="0" smtClean="0"/>
              <a:t>The flight from Gaithersburg to BWI takes about 16 minutes.</a:t>
            </a:r>
          </a:p>
          <a:p>
            <a:pPr lvl="1"/>
            <a:r>
              <a:rPr lang="en-US" baseline="0" dirty="0" smtClean="0"/>
              <a:t>I like to know the aircraft can still get airborne after lands</a:t>
            </a:r>
          </a:p>
          <a:p>
            <a:pPr lvl="2"/>
            <a:r>
              <a:rPr lang="en-US" baseline="0" dirty="0" smtClean="0"/>
              <a:t>Center control surfaces and then take off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031EFD5C-FA0A-4F47-B97B-EB01C22CD88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4725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 would not omit the items</a:t>
            </a:r>
            <a:r>
              <a:rPr lang="en-US" baseline="0" dirty="0" smtClean="0"/>
              <a:t> greyed out; you could though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031EFD5C-FA0A-4F47-B97B-EB01C22CD88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08612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 smtClean="0"/>
              <a:t>C</a:t>
            </a:r>
          </a:p>
          <a:p>
            <a:r>
              <a:rPr lang="en-US" dirty="0" smtClean="0"/>
              <a:t>B</a:t>
            </a:r>
          </a:p>
          <a:p>
            <a:r>
              <a:rPr lang="en-US" dirty="0" smtClean="0"/>
              <a:t>C</a:t>
            </a:r>
          </a:p>
          <a:p>
            <a:r>
              <a:rPr lang="en-US" dirty="0" smtClean="0"/>
              <a:t>D</a:t>
            </a:r>
            <a:endParaRPr lang="en-US"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 smtClean="0"/>
              <a:t>B</a:t>
            </a:r>
          </a:p>
          <a:p>
            <a:r>
              <a:rPr lang="en-US" dirty="0" smtClean="0"/>
              <a:t>B</a:t>
            </a:r>
          </a:p>
          <a:p>
            <a:r>
              <a:rPr lang="en-US" dirty="0" smtClean="0"/>
              <a:t>A</a:t>
            </a:r>
            <a:endParaRPr lang="en-US"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 smtClean="0"/>
              <a:t>A</a:t>
            </a:r>
          </a:p>
          <a:p>
            <a:r>
              <a:rPr lang="en-US" dirty="0" smtClean="0"/>
              <a:t>C</a:t>
            </a:r>
          </a:p>
          <a:p>
            <a:r>
              <a:rPr lang="en-US" dirty="0" smtClean="0"/>
              <a:t>A</a:t>
            </a:r>
            <a:endParaRPr lang="en-US"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follows in math intense….It took me 6+ years to get here.  Frankly, I would have reviewed this presentation numerous times if it had been available.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031EFD5C-FA0A-4F47-B97B-EB01C22CD88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66187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 smtClean="0"/>
              <a:t>I use Linux; it is possible to do this on Windows.  </a:t>
            </a:r>
            <a:endParaRPr lang="en-US" dirty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 smtClean="0"/>
              <a:t>I made an Excel worksheet so you can determine your own Speed Gradient, </a:t>
            </a:r>
            <a:r>
              <a:rPr lang="en-US" dirty="0" err="1" smtClean="0"/>
              <a:t>SpeedDelta</a:t>
            </a:r>
            <a:r>
              <a:rPr lang="en-US" dirty="0" smtClean="0"/>
              <a:t>, and </a:t>
            </a:r>
            <a:r>
              <a:rPr lang="en-US" dirty="0" err="1" smtClean="0"/>
              <a:t>MaxSpeed</a:t>
            </a:r>
            <a:r>
              <a:rPr lang="en-US" dirty="0" smtClean="0"/>
              <a:t>.</a:t>
            </a:r>
            <a:endParaRPr lang="en-US" dirty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 smtClean="0"/>
              <a:t>I used a high school junior to help me solve a differential equation</a:t>
            </a:r>
            <a:r>
              <a:rPr lang="en-US" dirty="0"/>
              <a:t> </a:t>
            </a:r>
            <a:r>
              <a:rPr lang="en-US" dirty="0" smtClean="0"/>
              <a:t>equivalent to understanding water flow into a tank (with constant cross-section) with a hole at its bottom.</a:t>
            </a:r>
          </a:p>
          <a:p>
            <a:endParaRPr lang="en-US" dirty="0"/>
          </a:p>
          <a:p>
            <a:r>
              <a:rPr lang="en-US" dirty="0" smtClean="0"/>
              <a:t>I put much thought into using a decaying exponential function.</a:t>
            </a:r>
            <a:endParaRPr 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Flying without flight lessons</a:t>
            </a:r>
            <a:r>
              <a:rPr lang="en-US" baseline="0" dirty="0" smtClean="0"/>
              <a:t> or a pilot’s license unheard of.  Even so, I thought I should be at least by at least familiar with a piper cub aeronautical characteristics. </a:t>
            </a:r>
          </a:p>
          <a:p>
            <a:r>
              <a:rPr lang="en-US" baseline="0" dirty="0" smtClean="0"/>
              <a:t>	</a:t>
            </a:r>
            <a:r>
              <a:rPr lang="en-US" b="1" baseline="0" dirty="0" smtClean="0"/>
              <a:t>Who can tell me the names of two people who flew without single a lesson?</a:t>
            </a:r>
          </a:p>
          <a:p>
            <a:endParaRPr lang="en-US" b="1" baseline="0" dirty="0" smtClean="0"/>
          </a:p>
          <a:p>
            <a:r>
              <a:rPr lang="en-US" baseline="0" dirty="0" smtClean="0"/>
              <a:t>I maintained my cycling abilities while living in  the NE Ohio by riding a bike trainer.</a:t>
            </a:r>
          </a:p>
          <a:p>
            <a:r>
              <a:rPr lang="en-US" baseline="0" dirty="0" smtClean="0"/>
              <a:t> </a:t>
            </a:r>
          </a:p>
          <a:p>
            <a:r>
              <a:rPr lang="en-US" baseline="0" dirty="0" smtClean="0"/>
              <a:t>I combined them and translated rear tire speed into a throttle position.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031EFD5C-FA0A-4F47-B97B-EB01C22CD88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44458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How I would capture serial output…</a:t>
            </a:r>
          </a:p>
          <a:p>
            <a:endParaRPr lang="en-US" dirty="0" smtClean="0"/>
          </a:p>
          <a:p>
            <a:r>
              <a:rPr lang="en-US" dirty="0" smtClean="0"/>
              <a:t>I used </a:t>
            </a:r>
            <a:r>
              <a:rPr lang="en-US" dirty="0" err="1" smtClean="0"/>
              <a:t>flightgear</a:t>
            </a:r>
            <a:r>
              <a:rPr lang="en-US" dirty="0" smtClean="0"/>
              <a:t> 2016</a:t>
            </a:r>
            <a:r>
              <a:rPr lang="en-US" baseline="0" dirty="0" smtClean="0"/>
              <a:t> so </a:t>
            </a:r>
            <a:r>
              <a:rPr lang="en-US" baseline="0" dirty="0" err="1" smtClean="0"/>
              <a:t>flightgear</a:t>
            </a:r>
            <a:r>
              <a:rPr lang="en-US" baseline="0" dirty="0" smtClean="0"/>
              <a:t> would fit on a jump drive.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On </a:t>
            </a:r>
            <a:r>
              <a:rPr lang="en-US" baseline="0" dirty="0" err="1" smtClean="0"/>
              <a:t>coolTerm</a:t>
            </a:r>
            <a:r>
              <a:rPr lang="en-US" baseline="0" dirty="0" smtClean="0"/>
              <a:t>, don’t forget to &lt;ctrl&gt; r to </a:t>
            </a:r>
            <a:r>
              <a:rPr lang="en-US" baseline="0" smtClean="0"/>
              <a:t>start recording.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031EFD5C-FA0A-4F47-B97B-EB01C22CD88E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9362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2000"/>
            <a:ext cx="6704013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When I start to live at my parents home….</a:t>
            </a:r>
          </a:p>
          <a:p>
            <a:endParaRPr lang="en-US" dirty="0" smtClean="0"/>
          </a:p>
          <a:p>
            <a:r>
              <a:rPr lang="en-US" dirty="0" smtClean="0"/>
              <a:t>I included a link to </a:t>
            </a:r>
            <a:r>
              <a:rPr lang="en-US" dirty="0" err="1" smtClean="0"/>
              <a:t>FlightGear</a:t>
            </a:r>
            <a:r>
              <a:rPr lang="en-US" dirty="0" smtClean="0"/>
              <a:t> on this slide.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031EFD5C-FA0A-4F47-B97B-EB01C22CD88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5561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 smtClean="0"/>
              <a:t>I enjoyed playing </a:t>
            </a:r>
            <a:r>
              <a:rPr lang="en-US" dirty="0" err="1" smtClean="0"/>
              <a:t>FlightGear</a:t>
            </a:r>
            <a:r>
              <a:rPr lang="en-US" dirty="0" smtClean="0"/>
              <a:t> so I purchased a flight stick…</a:t>
            </a:r>
          </a:p>
          <a:p>
            <a:r>
              <a:rPr lang="en-US" dirty="0" smtClean="0"/>
              <a:t>	That was not enough to me</a:t>
            </a:r>
          </a:p>
          <a:p>
            <a:endParaRPr 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 smtClean="0"/>
              <a:t>Here is my bike on a trainer…</a:t>
            </a:r>
          </a:p>
          <a:p>
            <a:r>
              <a:rPr lang="en-US" dirty="0" smtClean="0"/>
              <a:t>I try not to sweat;</a:t>
            </a:r>
          </a:p>
          <a:p>
            <a:r>
              <a:rPr lang="en-US" dirty="0" smtClean="0"/>
              <a:t>Sweat guards prevent damage to your bike</a:t>
            </a:r>
          </a:p>
          <a:p>
            <a:r>
              <a:rPr lang="en-US" dirty="0" smtClean="0"/>
              <a:t>I use fans to blow the sweat away now.</a:t>
            </a:r>
            <a:endParaRPr 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 smtClean="0"/>
              <a:t>Initially, the sensor only work with a cell phone app.  But, again, I was not satisfied.  I knew I could do better.  I captured</a:t>
            </a:r>
            <a:r>
              <a:rPr lang="en-US" baseline="0" dirty="0" smtClean="0"/>
              <a:t> the day with a R Pi.</a:t>
            </a:r>
          </a:p>
          <a:p>
            <a:r>
              <a:rPr lang="en-US" baseline="0" dirty="0" smtClean="0"/>
              <a:t>	Then </a:t>
            </a:r>
            <a:r>
              <a:rPr lang="en-US" baseline="0" dirty="0" err="1" smtClean="0"/>
              <a:t>gatttool</a:t>
            </a:r>
            <a:r>
              <a:rPr lang="en-US" baseline="0" dirty="0" smtClean="0"/>
              <a:t>, and finally the Arduinos</a:t>
            </a:r>
          </a:p>
          <a:p>
            <a:endParaRPr lang="en-US" baseline="0" dirty="0" smtClean="0"/>
          </a:p>
          <a:p>
            <a:r>
              <a:rPr lang="en-US" baseline="0" dirty="0" smtClean="0"/>
              <a:t>I still wanted to share my quirk with Windows users.</a:t>
            </a:r>
            <a:r>
              <a:rPr lang="en-US" dirty="0" smtClean="0"/>
              <a:t> </a:t>
            </a:r>
            <a:endParaRPr 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 smtClean="0"/>
              <a:t>8 bits to a byte…</a:t>
            </a:r>
          </a:p>
          <a:p>
            <a:r>
              <a:rPr lang="en-US" dirty="0" smtClean="0"/>
              <a:t>I think the transmission is in reverse IBM form</a:t>
            </a:r>
          </a:p>
          <a:p>
            <a:endParaRPr lang="en-US" dirty="0" smtClean="0"/>
          </a:p>
          <a:p>
            <a:r>
              <a:rPr lang="en-US" dirty="0" smtClean="0"/>
              <a:t>I learned this</a:t>
            </a:r>
            <a:r>
              <a:rPr lang="en-US" baseline="0" dirty="0" smtClean="0"/>
              <a:t> while using a </a:t>
            </a:r>
            <a:r>
              <a:rPr lang="en-US" baseline="0" dirty="0" err="1" smtClean="0"/>
              <a:t>linux</a:t>
            </a:r>
            <a:r>
              <a:rPr lang="en-US" baseline="0" dirty="0" smtClean="0"/>
              <a:t> based Raspberry PI – I use </a:t>
            </a:r>
            <a:r>
              <a:rPr lang="en-US" baseline="0" dirty="0" err="1" smtClean="0"/>
              <a:t>linux</a:t>
            </a:r>
            <a:r>
              <a:rPr lang="en-US" baseline="0" dirty="0" smtClean="0"/>
              <a:t> OS; not Windows.  But my scheme still works for Windows users.</a:t>
            </a:r>
            <a:endParaRPr 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 smtClean="0"/>
              <a:t>2nd Arduino Leonardo acts as the joystick…</a:t>
            </a:r>
          </a:p>
          <a:p>
            <a:r>
              <a:rPr lang="en-US" dirty="0" smtClean="0"/>
              <a:t>Source code available on </a:t>
            </a:r>
            <a:r>
              <a:rPr lang="en-US" dirty="0" err="1" smtClean="0"/>
              <a:t>github</a:t>
            </a:r>
            <a:r>
              <a:rPr lang="en-US" dirty="0" smtClean="0"/>
              <a:t>.</a:t>
            </a:r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5650" y="1762125"/>
            <a:ext cx="8569325" cy="12144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2888" y="3213100"/>
            <a:ext cx="7056437" cy="1449388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7956539-204D-43E6-B273-CE524F591E67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855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92FDA6E-4451-4468-B28E-38328C45C0F6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583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08850" y="225425"/>
            <a:ext cx="2266950" cy="43894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3238" y="225425"/>
            <a:ext cx="6653212" cy="43894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52E91C5-A89B-4875-B963-64888CD9E92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344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49C56BDA-0CDB-4479-AC96-EF29A6729E1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420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6925" y="3643313"/>
            <a:ext cx="8567738" cy="112712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6925" y="2403475"/>
            <a:ext cx="8567738" cy="1239838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3EBFE0A-E966-4437-9757-C074348B124B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776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3238" y="1327150"/>
            <a:ext cx="4459287" cy="32877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4925" y="1327150"/>
            <a:ext cx="4460875" cy="32877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4FEB266-7F9B-44C5-AF10-3A1133DA6F3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66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227013"/>
            <a:ext cx="9072563" cy="944562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4825" y="1270000"/>
            <a:ext cx="4452938" cy="52863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4825" y="1798638"/>
            <a:ext cx="4452938" cy="32670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21275" y="1270000"/>
            <a:ext cx="4456113" cy="52863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21275" y="1798638"/>
            <a:ext cx="4456113" cy="32670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BFA11C5-C2BB-4C2E-8418-D7AFFF8FABD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26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14E71DD-96C1-465A-92EB-B63F617F7FC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178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DF5562E-6335-4835-8D5A-CF93BBB27BF7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530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225425"/>
            <a:ext cx="3316288" cy="9604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1763" y="225425"/>
            <a:ext cx="5635625" cy="4840288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4825" y="1185863"/>
            <a:ext cx="3316288" cy="38798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8861852-0599-4679-AD91-A8760BE33C9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869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6438" y="3968750"/>
            <a:ext cx="6048375" cy="46990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6438" y="506413"/>
            <a:ext cx="6048375" cy="340201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6438" y="4438650"/>
            <a:ext cx="6048375" cy="6651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C7AC1D2-23C3-4921-B557-AA3321C88C0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654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 txBox="1">
            <a:spLocks noGrp="1"/>
          </p:cNvSpPr>
          <p:nvPr>
            <p:ph type="title"/>
          </p:nvPr>
        </p:nvSpPr>
        <p:spPr>
          <a:xfrm>
            <a:off x="503999" y="226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endParaRPr lang="en-US"/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>
            <a:off x="503999" y="1326600"/>
            <a:ext cx="9071640" cy="328823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defPPr marL="432000" lvl="0" indent="-324000"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None/>
              <a:defRPr lang="en-US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Lohit Devanagari" pitchFamily="2"/>
              </a:defRPr>
            </a:defPPr>
            <a:lvl1pPr marL="432000" lvl="0" indent="-324000"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Lohit Devanagari" pitchFamily="2"/>
              </a:defRPr>
            </a:lvl1pPr>
            <a:lvl2pPr marL="864000" lvl="1" indent="-324000">
              <a:spcBef>
                <a:spcPts val="1134"/>
              </a:spcBef>
              <a:spcAft>
                <a:spcPts val="0"/>
              </a:spcAft>
              <a:buSzPct val="75000"/>
              <a:buFont typeface="StarSymbol"/>
              <a:buChar char="–"/>
              <a:defRPr lang="en-US" sz="28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Lohit Devanagari" pitchFamily="2"/>
              </a:defRPr>
            </a:lvl2pPr>
            <a:lvl3pPr marL="1295999" lvl="2" indent="-288000">
              <a:spcBef>
                <a:spcPts val="850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Lohit Devanagari" pitchFamily="2"/>
              </a:defRPr>
            </a:lvl3pPr>
            <a:lvl4pPr marL="1728000" lvl="3" indent="-216000">
              <a:spcBef>
                <a:spcPts val="567"/>
              </a:spcBef>
              <a:spcAft>
                <a:spcPts val="0"/>
              </a:spcAft>
              <a:buSzPct val="75000"/>
              <a:buFont typeface="StarSymbol"/>
              <a:buChar char="–"/>
              <a:defRPr lang="en-US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Lohit Devanagari" pitchFamily="2"/>
              </a:defRPr>
            </a:lvl4pPr>
            <a:lvl5pPr marL="2160000" lvl="4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Lohit Devanagari" pitchFamily="2"/>
              </a:defRPr>
            </a:lvl5pPr>
            <a:lvl6pPr marL="2592000" lvl="5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Lohit Devanagari" pitchFamily="2"/>
              </a:defRPr>
            </a:lvl6pPr>
            <a:lvl7pPr marL="3024000" lvl="6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Lohit Devanagari" pitchFamily="2"/>
              </a:defRPr>
            </a:lvl7pPr>
            <a:lvl8pPr marL="3456000" lvl="7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Lohit Devanagari" pitchFamily="2"/>
              </a:defRPr>
            </a:lvl8pPr>
            <a:lvl9pPr marL="3887999" lvl="8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Lohit Devanagari" pitchFamily="2"/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2"/>
          </p:nvPr>
        </p:nvSpPr>
        <p:spPr>
          <a:xfrm>
            <a:off x="503999" y="5165280"/>
            <a:ext cx="2348280" cy="3906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/>
          <a:lstStyle>
            <a:lvl1pPr lvl="0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3"/>
          </p:nvPr>
        </p:nvSpPr>
        <p:spPr>
          <a:xfrm>
            <a:off x="3447360" y="5165280"/>
            <a:ext cx="3195000" cy="3906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/>
          <a:lstStyle>
            <a:lvl1pPr lvl="0" algn="ctr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4"/>
          </p:nvPr>
        </p:nvSpPr>
        <p:spPr>
          <a:xfrm>
            <a:off x="7227360" y="5165280"/>
            <a:ext cx="2348280" cy="3906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/>
          <a:lstStyle>
            <a:lvl1pPr lvl="0" algn="r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fld id="{D363760C-942C-4B6B-A9B4-FD61D444ADFC}" type="slidenum"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xStyles>
    <p:titleStyle>
      <a:lvl1pPr algn="ctr" hangingPunct="0">
        <a:tabLst/>
        <a:defRPr lang="en-US" sz="44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Liberation Sans" pitchFamily="18"/>
        </a:defRPr>
      </a:lvl1pPr>
    </p:titleStyle>
    <p:bodyStyle>
      <a:lvl1pPr hangingPunct="0">
        <a:spcBef>
          <a:spcPts val="1417"/>
        </a:spcBef>
        <a:spcAft>
          <a:spcPts val="0"/>
        </a:spcAft>
        <a:tabLst/>
        <a:defRPr lang="en-US" sz="32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Liberation Sans" pitchFamily="18"/>
        </a:defRPr>
      </a:lvl1pPr>
    </p:bodyStyle>
    <p:otherStyle/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source.com/resources/what-arduino#:~:text=In%20a%20nutshell%2C%20an%20Arduino,interact%20with%20the%20real%20world.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openxmlformats.org/officeDocument/2006/relationships/image" Target="../media/image80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1.png"/><Relationship Id="rId5" Type="http://schemas.openxmlformats.org/officeDocument/2006/relationships/image" Target="../media/image100.png"/><Relationship Id="rId4" Type="http://schemas.openxmlformats.org/officeDocument/2006/relationships/image" Target="../media/image90.png"/><Relationship Id="rId9" Type="http://schemas.openxmlformats.org/officeDocument/2006/relationships/image" Target="../media/image7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40.png"/><Relationship Id="rId7" Type="http://schemas.openxmlformats.org/officeDocument/2006/relationships/image" Target="../media/image14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0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3.wmf"/><Relationship Id="rId5" Type="http://schemas.openxmlformats.org/officeDocument/2006/relationships/oleObject" Target="../embeddings/oleObject1.bin"/><Relationship Id="rId4" Type="http://schemas.openxmlformats.org/officeDocument/2006/relationships/hyperlink" Target="https://www.dcmembers.com/skrommel/download/showoff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oddwestley/Arduinos-to-turn-equipped-bike-into-Joystick-with-throtle-axis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30.wmf"/><Relationship Id="rId4" Type="http://schemas.openxmlformats.org/officeDocument/2006/relationships/oleObject" Target="../embeddings/oleObject2.bin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33.wmf"/><Relationship Id="rId5" Type="http://schemas.openxmlformats.org/officeDocument/2006/relationships/package" Target="../embeddings/Microsoft_Excel_Worksheet1.xlsx"/><Relationship Id="rId4" Type="http://schemas.openxmlformats.org/officeDocument/2006/relationships/oleObject" Target="../embeddings/oleObject3.bin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-1ARYph3mNA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amazon.com/Sabrent-4-Port-Individual-Switches-HB-UM43/dp/B00JX1ZS5O/ref=sr_1_17_sspa?keywords=%224+port%22+USB&amp;qid=1676916755&amp;refinements=p_36:1000-&amp;rnid=386442011&amp;sr=8-17-spons&amp;psc=1&amp;spLa=ZW5jcnlwdGVkUXVhbGlmaWVyPUExMlA3WEQyTEo2SkZIJmVuY3J5cHRlZElkPUEwOTQ0NzA2MUNSMk9MOFRUTkRMUCZlbmNyeXB0ZWRBZElkPUEwMzE5NDkwTkhZUFpETE1OTEVaJndpZGdldE5hbWU9c3BfYnRmJmFjdGlvbj1jbGlja1JlZGlyZWN0JmRvTm90TG9nQ2xpY2s9dHJ1ZQ==" TargetMode="External"/><Relationship Id="rId3" Type="http://schemas.openxmlformats.org/officeDocument/2006/relationships/hyperlink" Target="https://www.amazon.com/Dell-OptiPlex-Desktop-Complete-Computer/dp/B00KMKLQAQ/ref=sr_1_13?c=ts&amp;keywords=All-in-One+Computers&amp;qid=1676915962&amp;refinements=p_36:2421880011&amp;rnid=2421879011&amp;s=pc&amp;sr=1-13&amp;ts_id=13896603011" TargetMode="External"/><Relationship Id="rId7" Type="http://schemas.openxmlformats.org/officeDocument/2006/relationships/hyperlink" Target="https://www.amazon.com/Genesis-Adjustable-Table-Fan-Floor/dp/B012BL7Z5S/ref=sr_1_33?crid=6S8L8K7TA951&amp;keywords=fan&amp;qid=1676916519&amp;refinements=p_n_feature_keywords_five_browse-bin:7899358011|7899359011,p_36:3000-7500&amp;rnid=386465011&amp;s=home-garden&amp;sprefix=fan,aps,124&amp;sr=1-33" TargetMode="External"/><Relationship Id="rId12" Type="http://schemas.openxmlformats.org/officeDocument/2006/relationships/hyperlink" Target="https://www.amazon.com/Printer-Scanner-Compatible-Brother-Lexmark/dp/B08KXZHWWR/ref=sr_1_9?crid=335WI253REPBX&amp;keywords=USB+Type+B+male&amp;qid=1676915724&amp;refinements=p_n_feature_ten_browse-bin:23555330011&amp;rnid=23555276011&amp;s=pc&amp;sprefix=usb+type+b+male,computers,210&amp;sr=1-9" TargetMode="External"/><Relationship Id="rId2" Type="http://schemas.openxmlformats.org/officeDocument/2006/relationships/hyperlink" Target="https://www.amazon.com/Magnetic-Resistance-Trainers-Stationary-Reduction/dp/B09CH1XXQL/ref=sr_1_9?crid=2I9NX940352HO&amp;keywords=bike+trainer+stand+for+indoor+riding&amp;qid=1676916270&amp;sprefix=bike+trainer+stand,aps,20892&amp;sr=8-9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amazon.com/Wahoo-Cycling-Cadence-Sensor-Bluetooth/dp/B01DIE7LUG/ref=sr_1_2?keywords=Wahoo+Speed+Sensor&amp;qid=1676914136&amp;sr=8-2&amp;th=1" TargetMode="External"/><Relationship Id="rId11" Type="http://schemas.openxmlformats.org/officeDocument/2006/relationships/hyperlink" Target="https://www.amazon.com/10-Pin-Male-Jumper-breadboard-Total/dp/B00PJ4FX5O/ref=sr_1_6?crid=2IJGJEK2GX07B&amp;keywords=jumper+wires+male+to+male&amp;qid=1676917315&amp;sprefix=jumper+wires,aps,149&amp;sr=8-6" TargetMode="External"/><Relationship Id="rId5" Type="http://schemas.openxmlformats.org/officeDocument/2006/relationships/hyperlink" Target="https://www.amazon.com/Arduino-UNO-WiFi-REV2-ABX00021/dp/B07MK598QV/ref=sr_1_2?crid=2CRITDOWBHDC3&amp;keywords=abx00021&amp;qid=1676915428&amp;sprefix=,aps,98&amp;sr=8-2" TargetMode="External"/><Relationship Id="rId10" Type="http://schemas.openxmlformats.org/officeDocument/2006/relationships/hyperlink" Target="https://www.amazon.com/Thinvik-Absorbs-Prevent-Corrosion-Training/dp/B07XRCL5XB/ref=sr_1_5?crid=10TG5JKJZRVX6&amp;keywords=bike+trainer+sweat+guard&amp;qid=1676917128&amp;sprefix=bike+trainer+sweat,aps,129&amp;sr=8-5" TargetMode="External"/><Relationship Id="rId4" Type="http://schemas.openxmlformats.org/officeDocument/2006/relationships/hyperlink" Target="https://www.amazon.com/Solu-Leonardo-Compatible-Revision-Atmega32u4/dp/B00R237VGO/ref=sr_1_3?crid=SCRZBT37LDBP&amp;keywords=Arduino+leonardo&amp;qid=1676914255&amp;sprefix=arduino+leonardo,aps,1021&amp;sr=8-3" TargetMode="External"/><Relationship Id="rId9" Type="http://schemas.openxmlformats.org/officeDocument/2006/relationships/hyperlink" Target="https://www.amazon.com/Thinnest-Waterproof-Anti-Dust-Sanitized-Universal/dp/B07HYY2YHP/ref=sr_1_3?crid=ZFX90STPKZSC&amp;keywords=keyboard+cover&amp;qid=1676916981&amp;sprefix=keyboard+cover,aps,123&amp;sr=8-3" TargetMode="Externa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hyperlink" Target="https://microdaq.com/measurement-computing-usb-1208ls-daq.php" TargetMode="Externa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ghtgear.org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s://freeware.the-meiers.org/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45.wmf"/><Relationship Id="rId4" Type="http://schemas.openxmlformats.org/officeDocument/2006/relationships/oleObject" Target="../embeddings/oleObject4.bin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amazon.com/Wahoo-Cycling-Cadence-Sensor-Bluetooth/dp/B01DIE7LUG/ref=sr_1_3?crid=IO0CJG8TUWMK&amp;keywords=wahoo+speed+sensor&amp;qid=1671898986&amp;sprefix=wahoo+spee,aps,89&amp;sr=8-3&amp;th=1" TargetMode="Externa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hyperlink" Target="https://www.amazon.com/Wahoo-Cycling-Cadence-Sensor-Bluetooth/dp/B01DIE7LUG/ref=sr_1_3?crid=IO0CJG8TUWMK&amp;keywords=wahoo+speed+sensor&amp;qid=1671898986&amp;sprefix=wahoo+spee,aps,89&amp;sr=8-3&amp;th=1" TargetMode="External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5" Type="http://schemas.openxmlformats.org/officeDocument/2006/relationships/image" Target="../media/image50.png"/><Relationship Id="rId4" Type="http://schemas.openxmlformats.org/officeDocument/2006/relationships/image" Target="../media/image41.png"/><Relationship Id="rId9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5646276" y="923298"/>
            <a:ext cx="1527636" cy="229600"/>
          </a:xfrm>
          <a:prstGeom prst="rect">
            <a:avLst/>
          </a:prstGeom>
          <a:solidFill>
            <a:srgbClr val="FFFF00">
              <a:alpha val="1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9" t="29491" r="1192" b="26455"/>
          <a:stretch/>
        </p:blipFill>
        <p:spPr bwMode="auto">
          <a:xfrm>
            <a:off x="40133" y="244475"/>
            <a:ext cx="9752453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608" t="47499" r="27891" b="34349"/>
          <a:stretch/>
        </p:blipFill>
        <p:spPr bwMode="auto">
          <a:xfrm>
            <a:off x="5427024" y="3597275"/>
            <a:ext cx="3596788" cy="15906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" name="Straight Arrow Connector 2"/>
          <p:cNvCxnSpPr/>
          <p:nvPr/>
        </p:nvCxnSpPr>
        <p:spPr>
          <a:xfrm>
            <a:off x="3821112" y="4359275"/>
            <a:ext cx="2667000" cy="33338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763712" y="4174609"/>
            <a:ext cx="1871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Todd resided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6021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7312" y="244475"/>
            <a:ext cx="9220200" cy="1683623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What is an Arduino?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From “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  <a:hlinkClick r:id="rId3"/>
              </a:rPr>
              <a:t>opensource.com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”: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In a nutshell, an Arduino is an open hardware development board that can be used by tinkerers, hobbyists, and makers to design and </a:t>
            </a:r>
            <a:r>
              <a:rPr lang="en-US" sz="1800" b="0" i="1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build devices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that </a:t>
            </a:r>
            <a:r>
              <a:rPr lang="en-US" sz="1800" b="0" i="1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interac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 with the real world.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4680" y="312840"/>
            <a:ext cx="8771400" cy="85824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Details:		These 8 bytes of information are transmitted via the wire interface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(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using the ground, SCL [serial clock], and SDA [serial data] pins) to an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Arduino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Leonardo that can act as joystick.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 t="39806" r="31717" b="56310"/>
          <a:stretch>
            <a:fillRect/>
          </a:stretch>
        </p:blipFill>
        <p:spPr>
          <a:xfrm>
            <a:off x="1554479" y="1463039"/>
            <a:ext cx="7165799" cy="365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 t="2343" r="5" b="6133"/>
          <a:stretch>
            <a:fillRect/>
          </a:stretch>
        </p:blipFill>
        <p:spPr>
          <a:xfrm rot="5400000">
            <a:off x="3222072" y="1757915"/>
            <a:ext cx="3451320" cy="40820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20712" y="701675"/>
            <a:ext cx="574054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Todd’s email:  toddwestley@gmail.com</a:t>
            </a:r>
          </a:p>
          <a:p>
            <a:endParaRPr lang="en-US" dirty="0"/>
          </a:p>
          <a:p>
            <a:r>
              <a:rPr lang="en-US" dirty="0" smtClean="0"/>
              <a:t>Some details in the Arduino code that I concede are </a:t>
            </a:r>
            <a:r>
              <a:rPr lang="en-US" dirty="0" err="1" smtClean="0"/>
              <a:t>mathy</a:t>
            </a:r>
            <a:r>
              <a:rPr lang="en-US" dirty="0" smtClean="0"/>
              <a:t>: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onstants</a:t>
            </a:r>
          </a:p>
          <a:p>
            <a:pPr lvl="1"/>
            <a:r>
              <a:rPr lang="en-US" dirty="0" smtClean="0"/>
              <a:t>data sent by the speed sensor</a:t>
            </a:r>
          </a:p>
          <a:p>
            <a:pPr lvl="1"/>
            <a:r>
              <a:rPr lang="en-US" dirty="0" smtClean="0"/>
              <a:t>approximate speed calculation</a:t>
            </a:r>
          </a:p>
          <a:p>
            <a:pPr lvl="1"/>
            <a:r>
              <a:rPr lang="en-US" dirty="0" smtClean="0"/>
              <a:t>throttle axis position calculation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2706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255326" y="244475"/>
                <a:ext cx="27542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𝑤h𝑒𝑒𝑙𝐶𝑖𝑟𝐶𝑀</m:t>
                      </m:r>
                      <m:r>
                        <a:rPr lang="en-US" b="0" i="1" smtClean="0">
                          <a:latin typeface="Cambria Math"/>
                        </a:rPr>
                        <m:t>=2096 </m:t>
                      </m:r>
                      <m:r>
                        <a:rPr lang="en-US" b="0" i="1" smtClean="0">
                          <a:latin typeface="Cambria Math"/>
                        </a:rPr>
                        <m:t>𝑚𝑚</m:t>
                      </m:r>
                    </m:oMath>
                  </m:oMathPara>
                </a14:m>
                <a:endParaRPr lang="en-US" b="0" dirty="0" smtClean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326" y="244475"/>
                <a:ext cx="2754280" cy="369332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255326" y="1475212"/>
                <a:ext cx="2743828" cy="6164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𝑠𝑝𝑒𝑒𝑑𝐷𝑒𝑙𝑡𝑎</m:t>
                      </m:r>
                      <m:r>
                        <a:rPr lang="en-US" b="0" i="1" smtClean="0">
                          <a:latin typeface="Cambria Math"/>
                        </a:rPr>
                        <m:t>=13.8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𝑚𝑖𝑙𝑒𝑠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h𝑜𝑢𝑟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326" y="1475212"/>
                <a:ext cx="2743828" cy="616451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255326" y="736284"/>
                <a:ext cx="2639697" cy="6164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𝑚𝑎𝑥𝑆𝑝𝑒𝑒𝑑</m:t>
                      </m:r>
                      <m:r>
                        <a:rPr lang="en-US" b="0" i="1" smtClean="0">
                          <a:latin typeface="Cambria Math"/>
                        </a:rPr>
                        <m:t>=25.5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𝑚𝑖𝑙𝑒𝑠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h𝑜𝑢𝑟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326" y="736284"/>
                <a:ext cx="2639697" cy="616451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55326" y="2214140"/>
                <a:ext cx="3106107" cy="6164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𝑠𝑝𝑒𝑒𝑑𝐺𝑟𝑎𝑑𝑖𝑒𝑛𝑡</m:t>
                      </m:r>
                      <m:r>
                        <a:rPr lang="en-US" b="0" i="1" smtClean="0">
                          <a:latin typeface="Cambria Math"/>
                        </a:rPr>
                        <m:t>=8.61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𝑚𝑖𝑙𝑒𝑠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h𝑜𝑢𝑟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326" y="2214140"/>
                <a:ext cx="3106107" cy="616451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55326" y="2953068"/>
                <a:ext cx="295164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𝑚𝑎𝑥𝑇h𝑟𝑜𝑡𝑡𝑙𝑒</m:t>
                      </m:r>
                      <m:r>
                        <a:rPr lang="en-US" b="0" i="1" smtClean="0">
                          <a:latin typeface="Cambria Math"/>
                        </a:rPr>
                        <m:t>=32767 </m:t>
                      </m:r>
                      <m:r>
                        <a:rPr lang="en-US" b="0" i="1" smtClean="0">
                          <a:latin typeface="Cambria Math"/>
                        </a:rPr>
                        <m:t>𝑏𝑖𝑡𝑠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326" y="2953068"/>
                <a:ext cx="2951642" cy="369332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255326" y="3444875"/>
                <a:ext cx="30798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𝑚𝑖𝑛𝑇h𝑟𝑜𝑡𝑡𝑙𝑒</m:t>
                      </m:r>
                      <m:r>
                        <a:rPr lang="en-US" b="0" i="1" smtClean="0">
                          <a:latin typeface="Cambria Math"/>
                        </a:rPr>
                        <m:t>=−32767 </m:t>
                      </m:r>
                      <m:r>
                        <a:rPr lang="en-US" b="0" i="1" smtClean="0">
                          <a:latin typeface="Cambria Math"/>
                        </a:rPr>
                        <m:t>𝑏𝑖𝑡𝑠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326" y="3444875"/>
                <a:ext cx="3079882" cy="369332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3305745" y="243572"/>
            <a:ext cx="58623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based on the type of tire.  This for a 700CC X 23mm road tire</a:t>
            </a:r>
          </a:p>
          <a:p>
            <a:r>
              <a:rPr lang="en-US" dirty="0"/>
              <a:t>	</a:t>
            </a:r>
            <a:r>
              <a:rPr lang="en-US" dirty="0" smtClean="0"/>
              <a:t>	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3305745" y="1598771"/>
                <a:ext cx="404322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𝑚𝑖𝑛𝑆𝑝𝑒𝑒𝑑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r>
                        <a:rPr lang="en-US" b="0" i="1" smtClean="0">
                          <a:latin typeface="Cambria Math"/>
                        </a:rPr>
                        <m:t>𝑚𝑎𝑥𝑆𝑝𝑒𝑒𝑑</m:t>
                      </m:r>
                      <m:r>
                        <a:rPr lang="en-US" b="0" i="1" smtClean="0">
                          <a:latin typeface="Cambria Math"/>
                        </a:rPr>
                        <m:t>−</m:t>
                      </m:r>
                      <m:r>
                        <a:rPr lang="en-US" b="0" i="1" smtClean="0">
                          <a:latin typeface="Cambria Math"/>
                        </a:rPr>
                        <m:t>𝑠𝑝𝑒𝑒𝑑𝐷𝑒𝑙𝑡𝑎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5745" y="1598771"/>
                <a:ext cx="4043223" cy="369332"/>
              </a:xfrm>
              <a:prstGeom prst="rect">
                <a:avLst/>
              </a:prstGeom>
              <a:blipFill rotWithShape="1">
                <a:blip r:embed="rId9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/>
          <p:cNvSpPr txBox="1"/>
          <p:nvPr/>
        </p:nvSpPr>
        <p:spPr>
          <a:xfrm>
            <a:off x="3305745" y="675441"/>
            <a:ext cx="4495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This the highest speed you could theoretically obtain after operating the trainer for a long time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305745" y="2337699"/>
            <a:ext cx="34988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You pick this constant…help follows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305745" y="3137734"/>
            <a:ext cx="3686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This is the highest resolution possible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160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290408" y="930275"/>
                <a:ext cx="89402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𝑐𝑢𝑟𝑟𝑒𝑛𝑡𝑅𝑜𝑡𝑎𝑡𝑖𝑜𝑛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𝑟𝑎𝑤𝑉𝑎𝑙𝑢𝑒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</a:rPr>
                            <m:t>256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</m:sup>
                      </m:sSup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𝑟𝑎𝑤𝑉𝑎𝑙𝑢𝑒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+</m:t>
                      </m:r>
                      <m:sSup>
                        <m:sSupPr>
                          <m:ctrlPr>
                            <a:rPr lang="en-US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/>
                            </a:rPr>
                            <m:t>256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𝑟𝑎𝑤𝑉𝑎𝑙𝑢𝑒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3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+</m:t>
                      </m:r>
                      <m:sSup>
                        <m:sSupPr>
                          <m:ctrlPr>
                            <a:rPr lang="en-US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/>
                            </a:rPr>
                            <m:t>256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3</m:t>
                          </m:r>
                        </m:sup>
                      </m:sSup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𝑟𝑎𝑤𝑉𝑎𝑙𝑢𝑒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408" y="930275"/>
                <a:ext cx="8940268" cy="369332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290408" y="1692275"/>
                <a:ext cx="7089954" cy="6750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0" dirty="0" smtClean="0"/>
                  <a:t>previous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𝑅𝑜𝑡𝑎𝑡𝑖𝑜𝑛</m:t>
                    </m:r>
                    <m:r>
                      <a:rPr lang="en-US" b="0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𝑟𝑎𝑤𝑉𝑎𝑙𝑢𝑒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𝑚𝑖𝑛𝑢𝑠𝑂𝑁𝐸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en-US" b="0" i="0" smtClean="0">
                        <a:latin typeface="Cambria Math"/>
                      </a:rPr>
                      <m:t>+</m:t>
                    </m:r>
                    <m:sSup>
                      <m:sSupPr>
                        <m:ctrlPr>
                          <a:rPr lang="en-US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/>
                          </a:rPr>
                          <m:t>256</m:t>
                        </m:r>
                      </m:e>
                      <m:sup>
                        <m:r>
                          <a:rPr lang="en-US" b="0" i="1" smtClean="0">
                            <a:latin typeface="Cambria Math"/>
                          </a:rPr>
                          <m:t>1</m:t>
                        </m:r>
                      </m:sup>
                    </m:sSup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𝑟𝑎𝑤𝑉𝑎𝑙𝑢𝑒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𝑚𝑖𝑛𝑢𝑠𝑂𝑁𝐸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b="0" i="1" smtClean="0">
                        <a:latin typeface="Cambria Math"/>
                      </a:rPr>
                      <m:t>+</m:t>
                    </m:r>
                  </m:oMath>
                </a14:m>
                <a:endParaRPr lang="en-US" b="0" dirty="0" smtClean="0"/>
              </a:p>
              <a:p>
                <a:r>
                  <a:rPr lang="en-US" dirty="0" smtClean="0"/>
                  <a:t>					</a:t>
                </a:r>
                <a:endParaRPr lang="en-US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408" y="1692275"/>
                <a:ext cx="7089954" cy="675057"/>
              </a:xfrm>
              <a:prstGeom prst="rect">
                <a:avLst/>
              </a:prstGeom>
              <a:blipFill rotWithShape="1">
                <a:blip r:embed="rId4"/>
                <a:stretch>
                  <a:fillRect l="-774" t="-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4354512" y="2055947"/>
                <a:ext cx="2902461" cy="3999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en-US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256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/>
                            </a:rPr>
                            <m:t>𝑟𝑎𝑤𝑉𝑎𝑙𝑢𝑒</m:t>
                          </m:r>
                        </m:e>
                        <m:sub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𝑚𝑖𝑛𝑢𝑠𝑂𝑁𝐸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3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4512" y="2055947"/>
                <a:ext cx="2902461" cy="399918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4386406" y="2455865"/>
                <a:ext cx="2956386" cy="40972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en-US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256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/>
                                </a:rPr>
                                <m:t>3</m:t>
                              </m:r>
                            </m:sup>
                          </m:sSup>
                          <m:r>
                            <a:rPr lang="en-US" i="1">
                              <a:latin typeface="Cambria Math"/>
                            </a:rPr>
                            <m:t>𝑟𝑎𝑤𝑉𝑎𝑙𝑢𝑒</m:t>
                          </m:r>
                        </m:e>
                        <m:sub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𝑚𝑖𝑛𝑢𝑠𝑂𝑁𝐸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4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6406" y="2455865"/>
                <a:ext cx="2956386" cy="409728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3973512" y="396875"/>
                <a:ext cx="242617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𝑟𝑎𝑤𝑉𝑎𝑙𝑢𝑒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⇒</m:t>
                      </m:r>
                      <m:r>
                        <a:rPr lang="en-US" b="0" i="1" smtClean="0">
                          <a:latin typeface="Cambria Math"/>
                        </a:rPr>
                        <m:t>𝑢𝑛𝑢𝑠𝑒𝑑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3512" y="396875"/>
                <a:ext cx="2426177" cy="369332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3835385" y="3140075"/>
                <a:ext cx="242617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𝑟𝑎𝑤𝑉𝑎𝑙𝑢𝑒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7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⇒</m:t>
                      </m:r>
                      <m:r>
                        <a:rPr lang="en-US" b="0" i="1" smtClean="0">
                          <a:latin typeface="Cambria Math"/>
                        </a:rPr>
                        <m:t>𝑢𝑛𝑢𝑠𝑒𝑑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5385" y="3140075"/>
                <a:ext cx="2426177" cy="369332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07212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-29236" y="244475"/>
                <a:ext cx="10261014" cy="8599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𝑎𝑝𝑟𝑜𝑥𝑖𝑚𝑎𝑡𝑒𝑆𝑝𝑒𝑒𝑑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𝑐𝑢𝑟𝑟𝑒𝑛𝑡𝑅𝑜𝑡𝑎𝑡𝑖𝑜𝑛𝑠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𝑝𝑟𝑒𝑣𝑖𝑜𝑢𝑠𝑅𝑜𝑡𝑎𝑡𝑖𝑜𝑛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/>
                            </a:rPr>
                            <m:t>∗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𝑤h𝑒𝑒𝑙𝐶𝑖𝑟𝑐𝑚</m:t>
                          </m:r>
                        </m:num>
                        <m:den>
                          <m:d>
                            <m:d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1000</m:t>
                                  </m:r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𝑚𝑚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𝑚</m:t>
                                  </m:r>
                                </m:den>
                              </m:f>
                              <m:r>
                                <a:rPr lang="en-US" b="0" i="1" smtClean="0">
                                  <a:latin typeface="Cambria Math"/>
                                </a:rPr>
                                <m:t>∗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1000</m:t>
                                  </m:r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𝑚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𝑘𝑚</m:t>
                                  </m:r>
                                </m:den>
                              </m:f>
                            </m:e>
                          </m:d>
                        </m:den>
                      </m:f>
                      <m:r>
                        <a:rPr lang="en-US" b="0" i="1" smtClean="0">
                          <a:latin typeface="Cambria Math"/>
                        </a:rPr>
                        <m:t>∗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𝑚𝑖𝑙𝑒𝑠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𝑘𝑚</m:t>
                          </m:r>
                        </m:den>
                      </m:f>
                      <m:r>
                        <a:rPr lang="en-US" b="0" i="1" smtClean="0">
                          <a:latin typeface="Cambria Math"/>
                        </a:rPr>
                        <m:t>∗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3600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𝑠𝑒𝑐𝑜𝑛𝑑𝑠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h𝑜𝑢𝑟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9236" y="244475"/>
                <a:ext cx="10261014" cy="859915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-29236" y="4513619"/>
                <a:ext cx="4639603" cy="6164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𝑐𝑢𝑟𝑟𝑒𝑛𝑡𝑆𝑝𝑒𝑒𝑑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𝑎𝑝𝑝𝑟𝑜𝑥𝑖𝑚𝑎𝑡𝑒𝑆𝑝𝑒𝑒𝑑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∗1024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𝑑𝑒𝑙𝑡𝑎𝑊h𝑒𝑒𝑙𝐸𝑣𝑒𝑛𝑡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9236" y="4513619"/>
                <a:ext cx="4639603" cy="616451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-29236" y="1235075"/>
                <a:ext cx="55408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𝑤h𝑒𝑒𝑙𝐸𝑣𝑒𝑛𝑡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𝑐𝑢𝑟𝑟𝑒𝑛𝑡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𝑟𝑎𝑤𝑉𝑎𝑙𝑢𝑒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5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+256∗</m:t>
                      </m:r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𝑟𝑎𝑤𝑉𝑎𝑙𝑢𝑒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9236" y="1235075"/>
                <a:ext cx="5540876" cy="369332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-29236" y="1788147"/>
                <a:ext cx="7244867" cy="4042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𝑤h𝑒𝑒𝑙𝐸𝑣𝑒𝑛𝑡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𝑝𝑟𝑒𝑣𝑖𝑜𝑢𝑠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𝑟𝑎𝑤𝑉𝑎𝑙𝑢𝑒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𝑚𝑖𝑛𝑢𝑠𝑂𝑛𝑒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5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+256∗</m:t>
                      </m:r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𝑟𝑎𝑤𝑉𝑎𝑙𝑢𝑒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𝑚𝑖𝑛𝑢𝑠𝑂𝑛𝑒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6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9236" y="1788147"/>
                <a:ext cx="7244867" cy="404213"/>
              </a:xfrm>
              <a:prstGeom prst="rect">
                <a:avLst/>
              </a:prstGeom>
              <a:blipFill rotWithShape="1">
                <a:blip r:embed="rId6"/>
                <a:stretch>
                  <a:fillRect b="-29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-29236" y="2210172"/>
                <a:ext cx="6451317" cy="3907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𝑑𝑒𝑙𝑡𝑎𝑊h𝑒𝑒𝑙𝐸𝑣𝑒𝑛𝑡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𝑤h𝑒𝑒𝑙𝐸𝑣𝑒𝑛𝑡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𝑐𝑢𝑟𝑟𝑒𝑛𝑡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𝑤h𝑒𝑒𝑙𝐸𝑣𝑒𝑛𝑡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𝑝𝑟𝑒𝑣𝑖𝑜𝑢𝑠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9236" y="2210172"/>
                <a:ext cx="6451317" cy="390748"/>
              </a:xfrm>
              <a:prstGeom prst="rect">
                <a:avLst/>
              </a:prstGeom>
              <a:blipFill rotWithShape="1">
                <a:blip r:embed="rId7"/>
                <a:stretch>
                  <a:fillRect b="-7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3305171" y="2751199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or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-29236" y="3150402"/>
                <a:ext cx="7055458" cy="3962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𝑑𝑒𝑙𝑡𝑎𝑊h𝑒𝑒𝑙𝐸𝑣𝑒𝑛𝑡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𝑤h𝑒𝑒𝑙𝐸𝑣𝑒𝑛𝑡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𝑐𝑢𝑟𝑟𝑒𝑛𝑡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𝑤h𝑒𝑒𝑙𝐸𝑣𝑒𝑛𝑡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𝑝𝑟𝑒𝑣𝑖𝑜𝑢𝑠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</a:rPr>
                            <m:t>2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16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9236" y="3150402"/>
                <a:ext cx="7055458" cy="396262"/>
              </a:xfrm>
              <a:prstGeom prst="rect">
                <a:avLst/>
              </a:prstGeom>
              <a:blipFill rotWithShape="1">
                <a:blip r:embed="rId8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-29236" y="3644610"/>
                <a:ext cx="30963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0≤</m:t>
                      </m:r>
                      <m:r>
                        <a:rPr lang="en-US" b="0" i="1" smtClean="0">
                          <a:latin typeface="Cambria Math"/>
                        </a:rPr>
                        <m:t>𝑑𝑒𝑙𝑡𝑎𝑊h𝑒𝑒𝑙𝐸𝑣𝑒𝑛𝑡</m:t>
                      </m:r>
                      <m:r>
                        <a:rPr lang="en-US" b="0" i="1" smtClean="0">
                          <a:latin typeface="Cambria Math"/>
                        </a:rPr>
                        <m:t>≤</m:t>
                      </m:r>
                      <m:sSup>
                        <m:s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</a:rPr>
                            <m:t>2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16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9236" y="3644610"/>
                <a:ext cx="3096360" cy="369332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92733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239712" y="1015121"/>
                <a:ext cx="6778394" cy="5304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𝑠𝑝𝑒𝑒𝑑𝑆h𝑜𝑢𝑙𝑑𝐵𝑒</m:t>
                    </m:r>
                    <m:r>
                      <a:rPr lang="en-US" b="0" i="1" smtClean="0">
                        <a:latin typeface="Cambria Math"/>
                      </a:rPr>
                      <m:t>=−</m:t>
                    </m:r>
                    <m:r>
                      <a:rPr lang="en-US" b="0" i="1" smtClean="0">
                        <a:latin typeface="Cambria Math"/>
                      </a:rPr>
                      <m:t>𝑒𝑥𝑝</m:t>
                    </m:r>
                    <m:d>
                      <m:dPr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𝑑𝑖𝑠𝑡𝑎𝑛𝑐𝑒𝑇𝑟𝑎𝑣𝑒𝑙𝑙𝑒𝑑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/>
                              </a:rPr>
                              <m:t>𝑠𝑝𝑒𝑒𝑑𝐺𝑟𝑎𝑑𝑖𝑒𝑛𝑡</m:t>
                            </m:r>
                          </m:den>
                        </m:f>
                      </m:e>
                    </m:d>
                  </m:oMath>
                </a14:m>
                <a:r>
                  <a:rPr lang="en-US" dirty="0" smtClean="0"/>
                  <a:t>*speedDelta+maxSpeed</a:t>
                </a:r>
                <a:endParaRPr lang="en-US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712" y="1015121"/>
                <a:ext cx="6778394" cy="530466"/>
              </a:xfrm>
              <a:prstGeom prst="rect">
                <a:avLst/>
              </a:prstGeom>
              <a:blipFill rotWithShape="1">
                <a:blip r:embed="rId3"/>
                <a:stretch>
                  <a:fillRect l="-180" r="-180" b="-45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239712" y="396875"/>
                <a:ext cx="8897051" cy="6182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𝑑𝑖𝑠𝑡𝑎𝑛𝑐𝑒𝑇𝑟𝑎𝑣𝑒𝑙𝑙𝑒𝑑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</a:rPr>
                            <m:t>𝑐𝑢𝑟𝑟𝑒𝑛𝑡𝑅𝑜𝑡𝑎𝑡𝑖𝑜𝑛𝑠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∗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𝑤h𝑒𝑒𝑙𝐶𝐼𝑅𝐶𝑀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∗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𝑘𝑖𝑙𝑜𝑚𝑒𝑡𝑒𝑟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𝑚𝑖𝑙𝑒</m:t>
                          </m:r>
                        </m:den>
                      </m:f>
                      <m:r>
                        <a:rPr lang="en-US" b="0" i="1" smtClean="0">
                          <a:latin typeface="Cambria Math"/>
                        </a:rPr>
                        <m:t>∗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𝑚𝑚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𝑚𝑒𝑡𝑒𝑟</m:t>
                          </m:r>
                        </m:den>
                      </m:f>
                      <m:r>
                        <a:rPr lang="en-US" b="0" i="1" smtClean="0">
                          <a:latin typeface="Cambria Math"/>
                        </a:rPr>
                        <m:t>∗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𝑚𝑒𝑡𝑒𝑟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𝑘𝑚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712" y="396875"/>
                <a:ext cx="8897051" cy="618246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239712" y="1745856"/>
                <a:ext cx="9336723" cy="6649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𝑗𝑜𝑦𝑠𝑡𝑖𝑐𝑘𝑇h𝑟𝑜𝑡𝑡𝑙𝑒𝑉𝑎𝑙𝑢𝑒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𝑐𝑢𝑟𝑟𝑒𝑛𝑡𝑆𝑝𝑒𝑒𝑑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𝑠𝑝𝑒𝑒𝑑𝑆h𝑜𝑢𝑙𝑑𝐵𝑒</m:t>
                          </m:r>
                        </m:den>
                      </m:f>
                      <m:r>
                        <a:rPr lang="en-US" b="0" i="1" smtClean="0">
                          <a:latin typeface="Cambria Math"/>
                        </a:rPr>
                        <m:t>∗</m:t>
                      </m:r>
                      <m:d>
                        <m:d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</a:rPr>
                            <m:t>𝑚𝑎𝑥𝑇h𝑟𝑜𝑡𝑡𝑙𝑒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𝑚𝑖𝑛𝑇h𝑟𝑜𝑡𝑡𝑙𝑒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r>
                        <a:rPr lang="en-US" b="0" i="1" smtClean="0">
                          <a:latin typeface="Cambria Math"/>
                        </a:rPr>
                        <m:t>𝑚𝑖𝑛𝑇h𝑟𝑜𝑡𝑡𝑡𝑙𝑒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712" y="1745856"/>
                <a:ext cx="9336723" cy="664926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88485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39713" y="458663"/>
            <a:ext cx="87630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 put a lot of thought into how this </a:t>
            </a:r>
            <a:r>
              <a:rPr lang="en-US" dirty="0" smtClean="0"/>
              <a:t>works.   </a:t>
            </a:r>
          </a:p>
          <a:p>
            <a:endParaRPr lang="en-US" dirty="0"/>
          </a:p>
          <a:p>
            <a:r>
              <a:rPr lang="en-US" dirty="0" smtClean="0"/>
              <a:t>This diversion brought back the enjoyment of cycling to me.  It brought variations from winds, temperatures, and altitude into the basement.  I also enjoy programming and relearning math.  [from a high school junior, Gabe Wu (now a Junior at Harvard)]</a:t>
            </a:r>
          </a:p>
          <a:p>
            <a:endParaRPr lang="en-US" dirty="0"/>
          </a:p>
          <a:p>
            <a:r>
              <a:rPr lang="en-US" dirty="0" smtClean="0"/>
              <a:t>It’s not about physical fitness although that is a side effect.  Note, during the COVID-19 I was out breath (and even today) and my habit leads in increased body temperature and muscle soreness.  (all COVID </a:t>
            </a:r>
            <a:r>
              <a:rPr lang="en-US" dirty="0"/>
              <a:t>s</a:t>
            </a:r>
            <a:r>
              <a:rPr lang="en-US" dirty="0" smtClean="0"/>
              <a:t>ymptoms)  The activity, I believe, also led to a low resting </a:t>
            </a:r>
            <a:r>
              <a:rPr lang="en-US" dirty="0"/>
              <a:t>heart [</a:t>
            </a:r>
            <a:r>
              <a:rPr lang="en-US" dirty="0" smtClean="0"/>
              <a:t>bradycardia</a:t>
            </a:r>
            <a:r>
              <a:rPr lang="en-US" dirty="0"/>
              <a:t>] </a:t>
            </a:r>
            <a:r>
              <a:rPr lang="en-US" dirty="0" smtClean="0"/>
              <a:t>rate (&lt;52 bpm).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984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 rot="1329784">
            <a:off x="1925245" y="1124970"/>
            <a:ext cx="67056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/>
              <a:t>Questions? </a:t>
            </a:r>
          </a:p>
          <a:p>
            <a:r>
              <a:rPr lang="en-US" sz="4800" dirty="0" smtClean="0"/>
              <a:t>And/or</a:t>
            </a:r>
          </a:p>
          <a:p>
            <a:r>
              <a:rPr lang="en-US" sz="4800" dirty="0" smtClean="0"/>
              <a:t>Watch Todd fly virtually from KGAI to KBWI [About 16 minutes]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795449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15912" y="396875"/>
            <a:ext cx="7699159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What I did to present:</a:t>
            </a:r>
          </a:p>
          <a:p>
            <a:pPr lvl="1"/>
            <a:r>
              <a:rPr lang="en-US" dirty="0" smtClean="0"/>
              <a:t>Wrote a batch file:</a:t>
            </a:r>
          </a:p>
          <a:p>
            <a:pPr lvl="2"/>
            <a:r>
              <a:rPr lang="en-US" dirty="0"/>
              <a:t>@echo off</a:t>
            </a:r>
          </a:p>
          <a:p>
            <a:pPr lvl="2"/>
            <a:r>
              <a:rPr lang="en-US" dirty="0"/>
              <a:t>cd E:\CoolTermWin64Bit</a:t>
            </a:r>
          </a:p>
          <a:p>
            <a:pPr lvl="2"/>
            <a:r>
              <a:rPr lang="en-US" dirty="0"/>
              <a:t>start coolTerm.exe e:\coolTermWin64Bit\connection_settings_zero.stc</a:t>
            </a:r>
          </a:p>
          <a:p>
            <a:pPr lvl="2"/>
            <a:r>
              <a:rPr lang="en-US" dirty="0"/>
              <a:t>cd E:\ShowOff</a:t>
            </a:r>
          </a:p>
          <a:p>
            <a:pPr lvl="2"/>
            <a:r>
              <a:rPr lang="en-US" dirty="0"/>
              <a:t>start Showoff.exe</a:t>
            </a:r>
          </a:p>
          <a:p>
            <a:pPr lvl="2"/>
            <a:r>
              <a:rPr lang="en-US" dirty="0"/>
              <a:t>cd E:\FlightGear 2016.4.4\bin</a:t>
            </a:r>
          </a:p>
          <a:p>
            <a:pPr lvl="2"/>
            <a:r>
              <a:rPr lang="en-US" dirty="0"/>
              <a:t>start /high </a:t>
            </a:r>
            <a:r>
              <a:rPr lang="en-US" dirty="0" err="1"/>
              <a:t>fgfs</a:t>
            </a:r>
            <a:r>
              <a:rPr lang="en-US" dirty="0"/>
              <a:t> --launcher</a:t>
            </a:r>
          </a:p>
          <a:p>
            <a:pPr lvl="2"/>
            <a:r>
              <a:rPr lang="en-US" smtClean="0"/>
              <a:t>Exit</a:t>
            </a:r>
          </a:p>
          <a:p>
            <a:pPr lvl="1"/>
            <a:r>
              <a:rPr lang="en-US" smtClean="0"/>
              <a:t>Made </a:t>
            </a:r>
            <a:r>
              <a:rPr lang="en-US" dirty="0" smtClean="0"/>
              <a:t>start up conditions to record output of Arduino Leonardo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Used </a:t>
            </a:r>
            <a:r>
              <a:rPr lang="en-US" dirty="0" err="1" smtClean="0">
                <a:hlinkClick r:id="rId4"/>
              </a:rPr>
              <a:t>ShowOff</a:t>
            </a:r>
            <a:r>
              <a:rPr lang="en-US" dirty="0" smtClean="0"/>
              <a:t> to show user inputs in upper left of screen</a:t>
            </a:r>
          </a:p>
          <a:p>
            <a:pPr lvl="2"/>
            <a:r>
              <a:rPr lang="en-US" dirty="0"/>
              <a:t>https://www.dcmembers.com/skrommel/download/showoff/</a:t>
            </a:r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34556008"/>
              </p:ext>
            </p:extLst>
          </p:nvPr>
        </p:nvGraphicFramePr>
        <p:xfrm>
          <a:off x="2830512" y="3521075"/>
          <a:ext cx="2009775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3" name="Packager Shell Object" showAsIcon="1" r:id="rId5" imgW="2009160" imgH="571320" progId="Package">
                  <p:embed/>
                </p:oleObj>
              </mc:Choice>
              <mc:Fallback>
                <p:oleObj name="Packager Shell Object" showAsIcon="1" r:id="rId5" imgW="2009160" imgH="57132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830512" y="3521075"/>
                        <a:ext cx="2009775" cy="571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44571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365760"/>
            <a:ext cx="9459912" cy="4869110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Ctr="0" compatLnSpc="0">
            <a:spAutoFit/>
          </a:bodyPr>
          <a:lstStyle/>
          <a:p>
            <a:pPr lvl="0" hangingPunct="0"/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This presentation is publically available on </a:t>
            </a:r>
            <a:r>
              <a:rPr lang="en-US" sz="1800" b="0" i="0" u="none" strike="noStrike" kern="1200" cap="none" dirty="0" err="1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  <a:hlinkClick r:id="rId3"/>
              </a:rPr>
              <a:t>github</a:t>
            </a:r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: </a:t>
            </a:r>
            <a:endParaRPr lang="en-US" dirty="0" smtClean="0"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lvl="0" hangingPunct="0"/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  <a:hlinkClick r:id="rId3"/>
              </a:rPr>
              <a:t>https</a:t>
            </a:r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  <a:hlinkClick r:id="rId3"/>
              </a:rPr>
              <a:t>://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  <a:hlinkClick r:id="rId3"/>
              </a:rPr>
              <a:t>github.com/toddwestley/Arduinos-to-turn-equipped-bike-into-Joystick-with-throtle-axis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 so you can download these slides.</a:t>
            </a:r>
            <a:endParaRPr lang="en-US" dirty="0"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 smtClean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Summary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:	In my humble opinion, riding a bike trainer is mind numbing.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Playing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a flight simulator (without warping time) is equally mind numbing.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In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combination, 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they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lead to a palatable activity for me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.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dirty="0"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lvl="4" hangingPunct="0"/>
            <a:r>
              <a:rPr lang="en-US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I discovered that I could play games in plain sight of those around and they incorrectly conclude the activities are only exercise. </a:t>
            </a:r>
          </a:p>
          <a:p>
            <a:pPr lvl="4" hangingPunct="0"/>
            <a:endParaRPr lang="en-US" dirty="0"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lvl="4" hangingPunct="0"/>
            <a:r>
              <a:rPr lang="en-US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I now can plan the nature of my exertions, i.e. how fast can I climb that hill?, and include variations from real world weather.</a:t>
            </a:r>
          </a:p>
          <a:p>
            <a:pPr lvl="4" hangingPunct="0"/>
            <a:endParaRPr lang="en-US" dirty="0"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lvl="4" hangingPunct="0"/>
            <a:r>
              <a:rPr lang="en-US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This presentation is about my quirky leisure activity.</a:t>
            </a:r>
            <a:endParaRPr lang="en-US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43" t="20626" r="15485" b="7645"/>
          <a:stretch/>
        </p:blipFill>
        <p:spPr bwMode="auto">
          <a:xfrm>
            <a:off x="2185181" y="606766"/>
            <a:ext cx="5293531" cy="40033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678565" y="930275"/>
            <a:ext cx="241899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Heading</a:t>
            </a:r>
          </a:p>
          <a:p>
            <a:r>
              <a:rPr lang="en-US" dirty="0" smtClean="0"/>
              <a:t>Altitude above ground</a:t>
            </a:r>
          </a:p>
          <a:p>
            <a:r>
              <a:rPr lang="en-US" dirty="0" smtClean="0"/>
              <a:t>Altitude above sea level</a:t>
            </a:r>
          </a:p>
          <a:p>
            <a:r>
              <a:rPr lang="en-US" dirty="0" smtClean="0"/>
              <a:t>Rudder (auto-</a:t>
            </a:r>
          </a:p>
          <a:p>
            <a:r>
              <a:rPr lang="en-US" dirty="0"/>
              <a:t>	</a:t>
            </a:r>
            <a:r>
              <a:rPr lang="en-US" dirty="0" smtClean="0"/>
              <a:t>coordination </a:t>
            </a:r>
          </a:p>
          <a:p>
            <a:r>
              <a:rPr lang="en-US" dirty="0"/>
              <a:t>	</a:t>
            </a:r>
            <a:r>
              <a:rPr lang="en-US" dirty="0" smtClean="0"/>
              <a:t>in use)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39712" y="653276"/>
            <a:ext cx="1945469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GPS </a:t>
            </a:r>
            <a:r>
              <a:rPr lang="en-US" dirty="0" smtClean="0"/>
              <a:t>destination</a:t>
            </a:r>
          </a:p>
          <a:p>
            <a:r>
              <a:rPr lang="en-US" dirty="0" smtClean="0"/>
              <a:t>Throttle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Air speed (knots)</a:t>
            </a:r>
            <a:endParaRPr lang="en-US" dirty="0"/>
          </a:p>
          <a:p>
            <a:r>
              <a:rPr lang="en-US" dirty="0"/>
              <a:t>Aileron (and trim)</a:t>
            </a:r>
          </a:p>
          <a:p>
            <a:r>
              <a:rPr lang="en-US" dirty="0" smtClean="0"/>
              <a:t>Elevator (and trim)</a:t>
            </a:r>
          </a:p>
          <a:p>
            <a:r>
              <a:rPr lang="en-US" dirty="0" smtClean="0"/>
              <a:t>Glide slope</a:t>
            </a:r>
          </a:p>
        </p:txBody>
      </p:sp>
      <p:cxnSp>
        <p:nvCxnSpPr>
          <p:cNvPr id="28" name="Straight Arrow Connector 27"/>
          <p:cNvCxnSpPr/>
          <p:nvPr/>
        </p:nvCxnSpPr>
        <p:spPr>
          <a:xfrm flipV="1">
            <a:off x="2002429" y="1920875"/>
            <a:ext cx="2352083" cy="780449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2601912" y="4617235"/>
            <a:ext cx="418896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/>
              <a:t>Pre-flight briefing</a:t>
            </a:r>
            <a:endParaRPr lang="en-US" sz="4400" dirty="0"/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1839912" y="854075"/>
            <a:ext cx="982449" cy="45720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1212446" y="1043228"/>
            <a:ext cx="1122766" cy="877647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V="1">
            <a:off x="2052210" y="2608420"/>
            <a:ext cx="1540302" cy="390226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V="1">
            <a:off x="1415030" y="2701324"/>
            <a:ext cx="3281365" cy="68755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H="1" flipV="1">
            <a:off x="4964112" y="930275"/>
            <a:ext cx="2714453" cy="148341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H="1">
            <a:off x="6030912" y="1474402"/>
            <a:ext cx="1674688" cy="446473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H="1">
            <a:off x="7173912" y="1784840"/>
            <a:ext cx="554173" cy="299597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H="1">
            <a:off x="5116512" y="2011502"/>
            <a:ext cx="2679499" cy="1204773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V="1">
            <a:off x="1947446" y="2311099"/>
            <a:ext cx="654466" cy="163564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4116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65760" y="274320"/>
            <a:ext cx="9509760" cy="1370159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I am in debt to the Holy Spirit for gently encouraging me to move forward on this project.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If you are moved, please make a donation to: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 l="61486" t="47623" r="21274" b="37406"/>
          <a:stretch>
            <a:fillRect/>
          </a:stretch>
        </p:blipFill>
        <p:spPr>
          <a:xfrm>
            <a:off x="2529719" y="1371599"/>
            <a:ext cx="4053959" cy="19198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1595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7878" y="150003"/>
            <a:ext cx="42255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What will Todd use to exhibit this feat?</a:t>
            </a:r>
            <a:endParaRPr lang="en-US" sz="2000" dirty="0"/>
          </a:p>
        </p:txBody>
      </p:sp>
      <p:pic>
        <p:nvPicPr>
          <p:cNvPr id="6147" name="Picture 3" descr="C:\Users\Todd Westley\Downloads\IMG_20240129_08042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712" y="1006475"/>
            <a:ext cx="2906711" cy="3875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497512" y="22364"/>
            <a:ext cx="4196213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8020 structure to hold plank</a:t>
            </a:r>
          </a:p>
          <a:p>
            <a:r>
              <a:rPr lang="en-US" sz="1600" dirty="0" smtClean="0"/>
              <a:t>Plank</a:t>
            </a:r>
          </a:p>
          <a:p>
            <a:pPr lvl="1"/>
            <a:r>
              <a:rPr lang="en-US" sz="1600" dirty="0" smtClean="0"/>
              <a:t>Mouse</a:t>
            </a:r>
          </a:p>
          <a:p>
            <a:pPr lvl="1"/>
            <a:r>
              <a:rPr lang="en-US" sz="1600" dirty="0" smtClean="0"/>
              <a:t>Mouse Pad</a:t>
            </a:r>
          </a:p>
          <a:p>
            <a:pPr lvl="1"/>
            <a:r>
              <a:rPr lang="en-US" sz="1600" dirty="0" smtClean="0"/>
              <a:t>Mouse Pad support</a:t>
            </a:r>
          </a:p>
          <a:p>
            <a:pPr lvl="1"/>
            <a:r>
              <a:rPr lang="en-US" sz="1600" dirty="0" smtClean="0"/>
              <a:t>Keyboard</a:t>
            </a:r>
          </a:p>
          <a:p>
            <a:pPr lvl="1"/>
            <a:r>
              <a:rPr lang="en-US" sz="1600" dirty="0" smtClean="0"/>
              <a:t>Cover for key board</a:t>
            </a:r>
          </a:p>
          <a:p>
            <a:r>
              <a:rPr lang="en-US" sz="1600" dirty="0" smtClean="0"/>
              <a:t>Structure for Arduinos</a:t>
            </a:r>
          </a:p>
          <a:p>
            <a:pPr lvl="1"/>
            <a:r>
              <a:rPr lang="en-US" sz="1600" dirty="0" smtClean="0"/>
              <a:t>Arduino Leonardo</a:t>
            </a:r>
          </a:p>
          <a:p>
            <a:pPr lvl="1"/>
            <a:r>
              <a:rPr lang="en-US" sz="1600" dirty="0" smtClean="0"/>
              <a:t>Arduino Uno </a:t>
            </a:r>
            <a:r>
              <a:rPr lang="en-US" sz="1600" dirty="0" err="1" smtClean="0"/>
              <a:t>Wifi</a:t>
            </a:r>
            <a:r>
              <a:rPr lang="en-US" sz="1600" dirty="0" smtClean="0"/>
              <a:t> Rev 2</a:t>
            </a:r>
          </a:p>
          <a:p>
            <a:pPr lvl="1"/>
            <a:r>
              <a:rPr lang="en-US" sz="1600" dirty="0" smtClean="0"/>
              <a:t>Tupperware to hold Arduinos</a:t>
            </a:r>
          </a:p>
          <a:p>
            <a:pPr lvl="1"/>
            <a:r>
              <a:rPr lang="en-US" sz="1600" dirty="0" smtClean="0"/>
              <a:t>USB hub</a:t>
            </a:r>
          </a:p>
          <a:p>
            <a:pPr lvl="1"/>
            <a:r>
              <a:rPr lang="en-US" sz="1600" dirty="0" smtClean="0"/>
              <a:t>USB Type B cable for Uno </a:t>
            </a:r>
            <a:r>
              <a:rPr lang="en-US" sz="1600" dirty="0" err="1" smtClean="0"/>
              <a:t>Wifi</a:t>
            </a:r>
            <a:r>
              <a:rPr lang="en-US" sz="1600" dirty="0" smtClean="0"/>
              <a:t> Rev2</a:t>
            </a:r>
          </a:p>
          <a:p>
            <a:pPr lvl="1"/>
            <a:r>
              <a:rPr lang="en-US" sz="1600" dirty="0" smtClean="0"/>
              <a:t>USB cable for Leonardo</a:t>
            </a:r>
          </a:p>
          <a:p>
            <a:pPr lvl="1"/>
            <a:r>
              <a:rPr lang="en-US" sz="1600" dirty="0" smtClean="0"/>
              <a:t>3 wires for Arduino communication</a:t>
            </a:r>
            <a:endParaRPr lang="en-US" sz="1600" dirty="0"/>
          </a:p>
          <a:p>
            <a:r>
              <a:rPr lang="en-US" sz="1600" dirty="0" smtClean="0"/>
              <a:t>Front wheel support and board to raise </a:t>
            </a:r>
            <a:r>
              <a:rPr lang="en-US" sz="1600" dirty="0" err="1" smtClean="0"/>
              <a:t>whl</a:t>
            </a:r>
            <a:r>
              <a:rPr lang="en-US" sz="1600" dirty="0" smtClean="0"/>
              <a:t>. spt.</a:t>
            </a:r>
          </a:p>
          <a:p>
            <a:r>
              <a:rPr lang="en-US" sz="1600" dirty="0"/>
              <a:t>Bike </a:t>
            </a:r>
            <a:r>
              <a:rPr lang="en-US" sz="1600" dirty="0" smtClean="0"/>
              <a:t>Trainer</a:t>
            </a:r>
          </a:p>
          <a:p>
            <a:r>
              <a:rPr lang="en-US" sz="1600" dirty="0"/>
              <a:t>Bike (not shown; with speed sensor)</a:t>
            </a:r>
          </a:p>
          <a:p>
            <a:r>
              <a:rPr lang="en-US" sz="1600" dirty="0" smtClean="0"/>
              <a:t>Fans (not shown)</a:t>
            </a:r>
          </a:p>
          <a:p>
            <a:r>
              <a:rPr lang="en-US" sz="1600" dirty="0" smtClean="0"/>
              <a:t>Screen (not shown)</a:t>
            </a:r>
          </a:p>
          <a:p>
            <a:r>
              <a:rPr lang="en-US" sz="1600" dirty="0" smtClean="0"/>
              <a:t>PC (not shown)</a:t>
            </a:r>
            <a:endParaRPr lang="en-US" sz="1600" dirty="0"/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2297114" y="550113"/>
            <a:ext cx="3276598" cy="1446962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>
            <a:off x="3135314" y="1920875"/>
            <a:ext cx="2362198" cy="53340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2074070" y="4054475"/>
            <a:ext cx="3499642" cy="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 flipV="1">
            <a:off x="2830514" y="3063875"/>
            <a:ext cx="2666998" cy="76200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2519149" y="244475"/>
            <a:ext cx="2978363" cy="129540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4406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564312" y="168275"/>
            <a:ext cx="11481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Starter list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657277" y="168275"/>
            <a:ext cx="10980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Todd’s list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392112" y="412073"/>
            <a:ext cx="5038725" cy="526297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/>
              <a:t>8020 structure to hold plank</a:t>
            </a:r>
          </a:p>
          <a:p>
            <a:r>
              <a:rPr lang="en-US" sz="1600" dirty="0"/>
              <a:t>Plank</a:t>
            </a:r>
          </a:p>
          <a:p>
            <a:pPr lvl="1"/>
            <a:r>
              <a:rPr lang="en-US" sz="1600" dirty="0"/>
              <a:t>Mouse</a:t>
            </a:r>
          </a:p>
          <a:p>
            <a:pPr lvl="1"/>
            <a:r>
              <a:rPr lang="en-US" sz="1600" dirty="0"/>
              <a:t>Mouse Pad</a:t>
            </a:r>
          </a:p>
          <a:p>
            <a:pPr lvl="1"/>
            <a:r>
              <a:rPr lang="en-US" sz="1600" dirty="0"/>
              <a:t>Mouse Pad support</a:t>
            </a:r>
          </a:p>
          <a:p>
            <a:pPr lvl="1"/>
            <a:r>
              <a:rPr lang="en-US" sz="1600" dirty="0"/>
              <a:t>Keyboard</a:t>
            </a:r>
          </a:p>
          <a:p>
            <a:pPr lvl="1"/>
            <a:r>
              <a:rPr lang="en-US" sz="1600" dirty="0"/>
              <a:t>Cover for key board</a:t>
            </a:r>
          </a:p>
          <a:p>
            <a:r>
              <a:rPr lang="en-US" sz="1600" dirty="0"/>
              <a:t>Structure for Arduinos</a:t>
            </a:r>
          </a:p>
          <a:p>
            <a:pPr lvl="1"/>
            <a:r>
              <a:rPr lang="en-US" sz="1600" dirty="0"/>
              <a:t>Arduino Leonardo</a:t>
            </a:r>
          </a:p>
          <a:p>
            <a:pPr lvl="1"/>
            <a:r>
              <a:rPr lang="en-US" sz="1600" dirty="0"/>
              <a:t>Arduino Uno </a:t>
            </a:r>
            <a:r>
              <a:rPr lang="en-US" sz="1600" dirty="0" err="1"/>
              <a:t>Wifi</a:t>
            </a:r>
            <a:r>
              <a:rPr lang="en-US" sz="1600" dirty="0"/>
              <a:t> Rev 2</a:t>
            </a:r>
          </a:p>
          <a:p>
            <a:pPr lvl="1"/>
            <a:r>
              <a:rPr lang="en-US" sz="1600" dirty="0"/>
              <a:t>Tupperware to hold Arduinos</a:t>
            </a:r>
          </a:p>
          <a:p>
            <a:pPr lvl="1"/>
            <a:r>
              <a:rPr lang="en-US" sz="1600" dirty="0"/>
              <a:t>USB hub</a:t>
            </a:r>
          </a:p>
          <a:p>
            <a:pPr lvl="1"/>
            <a:r>
              <a:rPr lang="en-US" sz="1600" dirty="0"/>
              <a:t>USB Type B cable for Uno </a:t>
            </a:r>
            <a:r>
              <a:rPr lang="en-US" sz="1600" dirty="0" err="1"/>
              <a:t>Wifi</a:t>
            </a:r>
            <a:r>
              <a:rPr lang="en-US" sz="1600" dirty="0"/>
              <a:t> Rev2</a:t>
            </a:r>
          </a:p>
          <a:p>
            <a:pPr lvl="1"/>
            <a:r>
              <a:rPr lang="en-US" sz="1600" dirty="0"/>
              <a:t>USB cable for Leonardo</a:t>
            </a:r>
          </a:p>
          <a:p>
            <a:pPr lvl="1"/>
            <a:r>
              <a:rPr lang="en-US" sz="1600" dirty="0"/>
              <a:t>3 wires for Arduino communication</a:t>
            </a:r>
          </a:p>
          <a:p>
            <a:r>
              <a:rPr lang="en-US" sz="1600" dirty="0"/>
              <a:t>Front wheel support and board to raise </a:t>
            </a:r>
            <a:r>
              <a:rPr lang="en-US" sz="1600" dirty="0" err="1"/>
              <a:t>whl</a:t>
            </a:r>
            <a:r>
              <a:rPr lang="en-US" sz="1600" dirty="0"/>
              <a:t>. spt.</a:t>
            </a:r>
          </a:p>
          <a:p>
            <a:r>
              <a:rPr lang="en-US" sz="1600" dirty="0"/>
              <a:t>Bike Trainer</a:t>
            </a:r>
          </a:p>
          <a:p>
            <a:r>
              <a:rPr lang="en-US" sz="1600" dirty="0"/>
              <a:t>Bike (</a:t>
            </a:r>
            <a:r>
              <a:rPr lang="en-US" sz="1600" dirty="0" smtClean="0"/>
              <a:t>not shown; with speed sensor)</a:t>
            </a:r>
            <a:endParaRPr lang="en-US" sz="1600" dirty="0"/>
          </a:p>
          <a:p>
            <a:r>
              <a:rPr lang="en-US" sz="1600" dirty="0"/>
              <a:t>Fans (not shown)</a:t>
            </a:r>
          </a:p>
          <a:p>
            <a:r>
              <a:rPr lang="en-US" sz="1600" dirty="0"/>
              <a:t>Screen (not shown)</a:t>
            </a:r>
          </a:p>
          <a:p>
            <a:r>
              <a:rPr lang="en-US" sz="1600" dirty="0"/>
              <a:t>PC (not shown)</a:t>
            </a:r>
          </a:p>
        </p:txBody>
      </p:sp>
      <p:sp>
        <p:nvSpPr>
          <p:cNvPr id="7" name="Rectangle 6"/>
          <p:cNvSpPr/>
          <p:nvPr/>
        </p:nvSpPr>
        <p:spPr>
          <a:xfrm>
            <a:off x="4887912" y="412073"/>
            <a:ext cx="5038725" cy="526297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 smtClean="0"/>
              <a:t>Ironing board</a:t>
            </a:r>
            <a:endParaRPr lang="en-US" sz="1600" dirty="0"/>
          </a:p>
          <a:p>
            <a:r>
              <a:rPr lang="en-US" sz="1600" dirty="0"/>
              <a:t>Plank</a:t>
            </a:r>
          </a:p>
          <a:p>
            <a:pPr lvl="1"/>
            <a:r>
              <a:rPr lang="en-US" sz="1600" dirty="0"/>
              <a:t>Mouse</a:t>
            </a:r>
          </a:p>
          <a:p>
            <a:pPr lvl="1"/>
            <a:r>
              <a:rPr lang="en-US" sz="1600" dirty="0"/>
              <a:t>Mouse Pad</a:t>
            </a:r>
          </a:p>
          <a:p>
            <a:pPr lvl="1"/>
            <a:r>
              <a:rPr lang="en-US" sz="1600" dirty="0"/>
              <a:t>Mouse Pad support</a:t>
            </a:r>
          </a:p>
          <a:p>
            <a:pPr lvl="1"/>
            <a:r>
              <a:rPr lang="en-US" sz="1600" dirty="0"/>
              <a:t>Keyboard</a:t>
            </a:r>
          </a:p>
          <a:p>
            <a:pPr lvl="1"/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Cover for key board</a:t>
            </a:r>
          </a:p>
          <a:p>
            <a:r>
              <a:rPr lang="en-US" sz="1600" dirty="0"/>
              <a:t>Structure for Arduinos</a:t>
            </a:r>
          </a:p>
          <a:p>
            <a:pPr lvl="1"/>
            <a:r>
              <a:rPr lang="en-US" sz="1600" dirty="0"/>
              <a:t>Arduino Leonardo</a:t>
            </a:r>
          </a:p>
          <a:p>
            <a:pPr lvl="1"/>
            <a:r>
              <a:rPr lang="en-US" sz="1600" dirty="0"/>
              <a:t>Arduino Uno </a:t>
            </a:r>
            <a:r>
              <a:rPr lang="en-US" sz="1600" dirty="0" err="1"/>
              <a:t>Wifi</a:t>
            </a:r>
            <a:r>
              <a:rPr lang="en-US" sz="1600" dirty="0"/>
              <a:t> Rev 2</a:t>
            </a:r>
          </a:p>
          <a:p>
            <a:pPr lvl="1"/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Tupperware to hold Arduinos</a:t>
            </a:r>
          </a:p>
          <a:p>
            <a:pPr lvl="1"/>
            <a:r>
              <a:rPr lang="en-US" sz="1600" dirty="0"/>
              <a:t>USB hub</a:t>
            </a:r>
          </a:p>
          <a:p>
            <a:pPr lvl="1"/>
            <a:r>
              <a:rPr lang="en-US" sz="1600" dirty="0"/>
              <a:t>USB Type B cable for Uno </a:t>
            </a:r>
            <a:r>
              <a:rPr lang="en-US" sz="1600" dirty="0" err="1"/>
              <a:t>Wifi</a:t>
            </a:r>
            <a:r>
              <a:rPr lang="en-US" sz="1600" dirty="0"/>
              <a:t> Rev2</a:t>
            </a:r>
          </a:p>
          <a:p>
            <a:pPr lvl="1"/>
            <a:r>
              <a:rPr lang="en-US" sz="1600" dirty="0"/>
              <a:t>USB cable for Leonardo</a:t>
            </a:r>
          </a:p>
          <a:p>
            <a:pPr lvl="1"/>
            <a:r>
              <a:rPr lang="en-US" sz="1600" dirty="0"/>
              <a:t>3 wires for Arduino communication</a:t>
            </a:r>
          </a:p>
          <a:p>
            <a:r>
              <a:rPr lang="en-US" sz="1600" dirty="0"/>
              <a:t>Front wheel support and </a:t>
            </a:r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board</a:t>
            </a:r>
            <a:r>
              <a:rPr lang="en-US" sz="1600" dirty="0"/>
              <a:t> to raise </a:t>
            </a:r>
            <a:r>
              <a:rPr lang="en-US" sz="1600" dirty="0" err="1"/>
              <a:t>whl</a:t>
            </a:r>
            <a:r>
              <a:rPr lang="en-US" sz="1600" dirty="0"/>
              <a:t>. spt.</a:t>
            </a:r>
          </a:p>
          <a:p>
            <a:r>
              <a:rPr lang="en-US" sz="1600" dirty="0"/>
              <a:t>Bike Trainer</a:t>
            </a:r>
          </a:p>
          <a:p>
            <a:r>
              <a:rPr lang="en-US" sz="1600" dirty="0"/>
              <a:t>Bike (not shown; with speed sensor</a:t>
            </a:r>
            <a:r>
              <a:rPr lang="en-US" sz="1600" dirty="0" smtClean="0"/>
              <a:t>)</a:t>
            </a:r>
            <a:endParaRPr lang="en-US" sz="1600" dirty="0"/>
          </a:p>
          <a:p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Fans (not shown)</a:t>
            </a:r>
          </a:p>
          <a:p>
            <a:r>
              <a:rPr lang="en-US" sz="1600" dirty="0"/>
              <a:t>Screen (not shown)</a:t>
            </a:r>
          </a:p>
          <a:p>
            <a:r>
              <a:rPr lang="en-US" sz="1600" dirty="0"/>
              <a:t>PC (not shown)</a:t>
            </a:r>
          </a:p>
        </p:txBody>
      </p:sp>
    </p:spTree>
    <p:extLst>
      <p:ext uri="{BB962C8B-B14F-4D97-AF65-F5344CB8AC3E}">
        <p14:creationId xmlns:p14="http://schemas.microsoft.com/office/powerpoint/2010/main" val="1095471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15912" y="168275"/>
            <a:ext cx="9067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What if my laptop computer has </a:t>
            </a:r>
            <a:r>
              <a:rPr lang="en-US" dirty="0" err="1" smtClean="0"/>
              <a:t>bluetooth</a:t>
            </a:r>
            <a:r>
              <a:rPr lang="en-US" dirty="0" smtClean="0"/>
              <a:t> already!</a:t>
            </a:r>
          </a:p>
          <a:p>
            <a:pPr lvl="1"/>
            <a:r>
              <a:rPr lang="en-US" dirty="0" smtClean="0"/>
              <a:t>Linux 	</a:t>
            </a:r>
            <a:r>
              <a:rPr lang="en-US" dirty="0" smtClean="0">
                <a:sym typeface="Wingdings" panose="05000000000000000000" pitchFamily="2" charset="2"/>
              </a:rPr>
              <a:t> 	Great</a:t>
            </a:r>
            <a:r>
              <a:rPr lang="en-US" dirty="0">
                <a:sym typeface="Wingdings" panose="05000000000000000000" pitchFamily="2" charset="2"/>
              </a:rPr>
              <a:t>:</a:t>
            </a:r>
            <a:r>
              <a:rPr lang="en-US" dirty="0" smtClean="0">
                <a:sym typeface="Wingdings" panose="05000000000000000000" pitchFamily="2" charset="2"/>
              </a:rPr>
              <a:t> I already wrote software (modified </a:t>
            </a:r>
            <a:r>
              <a:rPr lang="en-US" dirty="0" err="1" smtClean="0">
                <a:sym typeface="Wingdings" panose="05000000000000000000" pitchFamily="2" charset="2"/>
              </a:rPr>
              <a:t>gatttool</a:t>
            </a:r>
            <a:r>
              <a:rPr lang="en-US" dirty="0" smtClean="0">
                <a:sym typeface="Wingdings" panose="05000000000000000000" pitchFamily="2" charset="2"/>
              </a:rPr>
              <a:t>)</a:t>
            </a:r>
          </a:p>
          <a:p>
            <a:pPr lvl="5"/>
            <a:r>
              <a:rPr lang="en-US" b="1" dirty="0" smtClean="0">
                <a:solidFill>
                  <a:srgbClr val="FF0000"/>
                </a:solidFill>
                <a:sym typeface="Wingdings" panose="05000000000000000000" pitchFamily="2" charset="2"/>
              </a:rPr>
              <a:t>	SUDO</a:t>
            </a:r>
            <a:r>
              <a:rPr lang="en-US" dirty="0" smtClean="0">
                <a:sym typeface="Wingdings" panose="05000000000000000000" pitchFamily="2" charset="2"/>
              </a:rPr>
              <a:t> required each time the software is executed </a:t>
            </a:r>
          </a:p>
          <a:p>
            <a:pPr lvl="1"/>
            <a:r>
              <a:rPr lang="en-US" dirty="0" smtClean="0">
                <a:sym typeface="Wingdings" panose="05000000000000000000" pitchFamily="2" charset="2"/>
              </a:rPr>
              <a:t>Windows 	 	I wrote software that Google suggests got a virus</a:t>
            </a:r>
          </a:p>
          <a:p>
            <a:pPr lvl="5"/>
            <a:r>
              <a:rPr lang="en-US" dirty="0" smtClean="0">
                <a:sym typeface="Wingdings" panose="05000000000000000000" pitchFamily="2" charset="2"/>
              </a:rPr>
              <a:t>	Software written in </a:t>
            </a:r>
            <a:r>
              <a:rPr lang="en-US" dirty="0" err="1" smtClean="0">
                <a:sym typeface="Wingdings" panose="05000000000000000000" pitchFamily="2" charset="2"/>
              </a:rPr>
              <a:t>VisualStudioCode</a:t>
            </a:r>
            <a:r>
              <a:rPr lang="en-US" dirty="0" smtClean="0">
                <a:sym typeface="Wingdings" panose="05000000000000000000" pitchFamily="2" charset="2"/>
              </a:rPr>
              <a:t> : 20 Gigabyte download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254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20712" y="549275"/>
            <a:ext cx="8804718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Possible questions:</a:t>
            </a:r>
          </a:p>
          <a:p>
            <a:pPr lvl="1"/>
            <a:r>
              <a:rPr lang="en-US" dirty="0" smtClean="0"/>
              <a:t>Did you make a quiz so Ohio PE’s could earn a CEU?</a:t>
            </a:r>
          </a:p>
          <a:p>
            <a:pPr lvl="1"/>
            <a:r>
              <a:rPr lang="en-US" dirty="0" smtClean="0"/>
              <a:t>Can you better illustrate/explain the math involved?</a:t>
            </a:r>
          </a:p>
          <a:p>
            <a:pPr lvl="2"/>
            <a:r>
              <a:rPr lang="en-US" dirty="0" smtClean="0"/>
              <a:t>Could have used a Laplace transform?</a:t>
            </a:r>
          </a:p>
          <a:p>
            <a:pPr lvl="1"/>
            <a:r>
              <a:rPr lang="en-US" dirty="0" smtClean="0"/>
              <a:t>Can you explain the parameters that dictate the throttle position?</a:t>
            </a:r>
          </a:p>
          <a:p>
            <a:pPr lvl="1"/>
            <a:r>
              <a:rPr lang="en-US" dirty="0" smtClean="0"/>
              <a:t>Did you know trainer resistance fades during their use?  Did you take this into account?</a:t>
            </a:r>
          </a:p>
          <a:p>
            <a:pPr lvl="1"/>
            <a:r>
              <a:rPr lang="en-US" dirty="0" smtClean="0"/>
              <a:t>How do turn on/off the glide slope indicator?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8849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20712" y="244475"/>
            <a:ext cx="7322710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How can I do this?</a:t>
            </a:r>
          </a:p>
          <a:p>
            <a:pPr lvl="1"/>
            <a:r>
              <a:rPr lang="en-US" dirty="0" smtClean="0"/>
              <a:t>Get a trainer, Wahoo sensor, Arduino Leonardo, Arduino Uno </a:t>
            </a:r>
            <a:r>
              <a:rPr lang="en-US" dirty="0" err="1" smtClean="0"/>
              <a:t>Wifi</a:t>
            </a:r>
            <a:r>
              <a:rPr lang="en-US" dirty="0" smtClean="0"/>
              <a:t> Rev2</a:t>
            </a:r>
          </a:p>
          <a:p>
            <a:pPr lvl="2"/>
            <a:r>
              <a:rPr lang="en-US" dirty="0" smtClean="0"/>
              <a:t>You may want a 60mm OD x 3.5mm wide </a:t>
            </a:r>
            <a:r>
              <a:rPr lang="en-US" dirty="0" err="1" smtClean="0"/>
              <a:t>o-ring</a:t>
            </a:r>
            <a:endParaRPr lang="en-US" dirty="0" smtClean="0"/>
          </a:p>
          <a:p>
            <a:pPr lvl="2"/>
            <a:r>
              <a:rPr lang="en-US" dirty="0" smtClean="0"/>
              <a:t>Get at least a something to absorb your sweat</a:t>
            </a:r>
          </a:p>
          <a:p>
            <a:pPr lvl="2"/>
            <a:r>
              <a:rPr lang="en-US" dirty="0" smtClean="0"/>
              <a:t>Get bike trainer</a:t>
            </a:r>
          </a:p>
          <a:p>
            <a:pPr lvl="1"/>
            <a:r>
              <a:rPr lang="en-US" dirty="0" smtClean="0"/>
              <a:t>Program the Arduinos</a:t>
            </a:r>
          </a:p>
          <a:p>
            <a:pPr lvl="1"/>
            <a:r>
              <a:rPr lang="en-US" dirty="0" smtClean="0"/>
              <a:t>Make a desk to go over your bike on the trainer</a:t>
            </a:r>
          </a:p>
          <a:p>
            <a:pPr lvl="2"/>
            <a:r>
              <a:rPr lang="en-US" dirty="0" smtClean="0"/>
              <a:t>Buy keyboard and water shield for the keyboard</a:t>
            </a:r>
          </a:p>
          <a:p>
            <a:pPr lvl="1"/>
            <a:r>
              <a:rPr lang="en-US" dirty="0" smtClean="0"/>
              <a:t> Learn the MAC address of your Wahoo sensor</a:t>
            </a:r>
          </a:p>
          <a:p>
            <a:pPr lvl="2"/>
            <a:r>
              <a:rPr lang="en-US" dirty="0" smtClean="0"/>
              <a:t>Use cell phone App </a:t>
            </a:r>
            <a:r>
              <a:rPr lang="en-US" dirty="0" err="1" smtClean="0"/>
              <a:t>LightBlue</a:t>
            </a:r>
            <a:endParaRPr lang="en-US" dirty="0" smtClean="0"/>
          </a:p>
          <a:p>
            <a:pPr lvl="1"/>
            <a:r>
              <a:rPr lang="en-US" dirty="0" smtClean="0"/>
              <a:t>Rewrite the code of the Arduinos</a:t>
            </a:r>
          </a:p>
          <a:p>
            <a:pPr lvl="2"/>
            <a:r>
              <a:rPr lang="en-US" dirty="0" smtClean="0"/>
              <a:t>You need the MAC address for the Uno </a:t>
            </a:r>
            <a:r>
              <a:rPr lang="en-US" dirty="0" err="1" smtClean="0"/>
              <a:t>Wifi</a:t>
            </a:r>
            <a:r>
              <a:rPr lang="en-US" dirty="0" smtClean="0"/>
              <a:t> Rev2</a:t>
            </a:r>
          </a:p>
          <a:p>
            <a:pPr lvl="2"/>
            <a:r>
              <a:rPr lang="en-US" dirty="0" smtClean="0"/>
              <a:t>You need to set you parameters for Leonardo code</a:t>
            </a:r>
          </a:p>
          <a:p>
            <a:pPr lvl="3"/>
            <a:r>
              <a:rPr lang="en-US" dirty="0" smtClean="0"/>
              <a:t>There is a spreadsheet embedded to help you</a:t>
            </a:r>
          </a:p>
          <a:p>
            <a:pPr lvl="3"/>
            <a:r>
              <a:rPr lang="en-US" dirty="0" smtClean="0"/>
              <a:t>Ride the trainer for a exercise period of choice (I used 1 hour)</a:t>
            </a:r>
          </a:p>
          <a:p>
            <a:pPr lvl="1"/>
            <a:r>
              <a:rPr lang="en-US" dirty="0" smtClean="0"/>
              <a:t>Learn to use flight simulator</a:t>
            </a:r>
          </a:p>
          <a:p>
            <a:pPr lvl="2"/>
            <a:r>
              <a:rPr lang="en-US" dirty="0" smtClean="0"/>
              <a:t>KTTS in Florida is a 3 miles long by 300 feet wide!</a:t>
            </a:r>
          </a:p>
          <a:p>
            <a:pPr lvl="1"/>
            <a:r>
              <a:rPr lang="en-US" dirty="0" smtClean="0"/>
              <a:t>Post your questions on GITHUB and I will answer them there.</a:t>
            </a:r>
          </a:p>
        </p:txBody>
      </p:sp>
    </p:spTree>
    <p:extLst>
      <p:ext uri="{BB962C8B-B14F-4D97-AF65-F5344CB8AC3E}">
        <p14:creationId xmlns:p14="http://schemas.microsoft.com/office/powerpoint/2010/main" val="3507753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49147" y="396875"/>
            <a:ext cx="4242443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What I did to present:</a:t>
            </a:r>
          </a:p>
          <a:p>
            <a:pPr lvl="1"/>
            <a:r>
              <a:rPr lang="en-US" dirty="0" smtClean="0"/>
              <a:t>Wrote initial conditions for </a:t>
            </a:r>
            <a:r>
              <a:rPr lang="en-US" dirty="0" err="1" smtClean="0"/>
              <a:t>FlightGear</a:t>
            </a:r>
            <a:r>
              <a:rPr lang="en-US" dirty="0" smtClean="0"/>
              <a:t>:</a:t>
            </a:r>
          </a:p>
          <a:p>
            <a:pPr lvl="2"/>
            <a:r>
              <a:rPr lang="en-US" dirty="0"/>
              <a:t>--enable-</a:t>
            </a:r>
            <a:r>
              <a:rPr lang="en-US" dirty="0" err="1"/>
              <a:t>terrasync</a:t>
            </a:r>
            <a:endParaRPr lang="en-US" dirty="0"/>
          </a:p>
          <a:p>
            <a:pPr lvl="2"/>
            <a:r>
              <a:rPr lang="en-US" dirty="0"/>
              <a:t>--</a:t>
            </a:r>
            <a:r>
              <a:rPr lang="en-US" dirty="0" err="1"/>
              <a:t>fov</a:t>
            </a:r>
            <a:r>
              <a:rPr lang="en-US" dirty="0"/>
              <a:t>=54.4</a:t>
            </a:r>
          </a:p>
          <a:p>
            <a:pPr lvl="2"/>
            <a:r>
              <a:rPr lang="en-US" dirty="0"/>
              <a:t>--enable-auto-coordination</a:t>
            </a:r>
          </a:p>
          <a:p>
            <a:pPr lvl="2"/>
            <a:r>
              <a:rPr lang="en-US" dirty="0"/>
              <a:t>--disable-clouds</a:t>
            </a:r>
          </a:p>
          <a:p>
            <a:pPr lvl="2"/>
            <a:r>
              <a:rPr lang="en-US" dirty="0"/>
              <a:t>--</a:t>
            </a:r>
            <a:r>
              <a:rPr lang="en-US" dirty="0" smtClean="0"/>
              <a:t>visibility=39496</a:t>
            </a:r>
          </a:p>
          <a:p>
            <a:pPr lvl="1"/>
            <a:r>
              <a:rPr lang="en-US" dirty="0" smtClean="0"/>
              <a:t>Modified keyboard XML: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5512" y="320675"/>
            <a:ext cx="4648200" cy="4561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92678196"/>
              </p:ext>
            </p:extLst>
          </p:nvPr>
        </p:nvGraphicFramePr>
        <p:xfrm>
          <a:off x="1989355" y="2835275"/>
          <a:ext cx="962025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65" name="Packager Shell Object" showAsIcon="1" r:id="rId4" imgW="962280" imgH="571320" progId="Package">
                  <p:embed/>
                </p:oleObj>
              </mc:Choice>
              <mc:Fallback>
                <p:oleObj name="Packager Shell Object" showAsIcon="1" r:id="rId4" imgW="962280" imgH="57132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989355" y="2835275"/>
                        <a:ext cx="962025" cy="571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61964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49920" y="107280"/>
            <a:ext cx="7520177" cy="5518006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Quiz: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An Arduino is?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A.	Small lizard indigenous to Northern Mexico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B.	Hardware development circuit board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C.	An alternative to salt-peter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D.	Slang for a nerdy middle school student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The stream of data from a speed sensor is made up of how many bytes every second?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A.	8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B.	1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C.   </a:t>
            </a:r>
            <a:r>
              <a:rPr lang="en-US" sz="16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64</a:t>
            </a:r>
            <a:endParaRPr lang="en-US" sz="16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D. 	2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How many Arduinos did Todd use to transform a bike trainer into a joystick throttle axis?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A.	0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B.	1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C.	2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D.	16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What pins are used by the Arduino “Wire” library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A.	SDA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B.	SCL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C.	Ground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D.	All of the above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49920" y="107280"/>
            <a:ext cx="9869859" cy="5134567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Quiz: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At most, how manty 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bits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of the speed sensors’ transmission are used by Todd’s Arduinos every second?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A.	64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B.	6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C.	7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D.	8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How 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many bit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comprise the “last event” evaluation to determine cycling speed?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A.	2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B.	4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C.	8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D.	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12</a:t>
            </a: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Who determines when it is necessary to operate the bike’s shifters?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A.	The end user decides.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B.	The end user is given suggestions by the Arduino.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C.	The Arduino wire library dictates this to the cyclist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D.	The shifters 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operate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through BLE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44513" y="549275"/>
            <a:ext cx="9448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It all began when my Uncle Steve was building a Piper cub from scratch while I lived in Ohio.  In the winter, it was too cold for me to ride my bike outside.  I rode a trainer, but it was boring.  Than I decided to couple that with playing a flight simulator that had a piper cub aircraft.  I used as USB-1208LS to capture the speed of my rear wheel and my PC translated that into a throttle position.  At that point, I got in the habit of virtually flying.</a:t>
            </a:r>
            <a:endParaRPr lang="en-US" dirty="0"/>
          </a:p>
        </p:txBody>
      </p:sp>
      <p:pic>
        <p:nvPicPr>
          <p:cNvPr id="2050" name="Picture 2" descr="Piper J3 Cub - Photo #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4037" y="2301875"/>
            <a:ext cx="3648075" cy="2733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4" descr="Freezing Cold Thermometer, Sticker Craft Desig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6" descr="Freezing Cold Thermometer, Sticker Craft Desig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56" name="Picture 8" descr="cold temperature thermomete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1772" y="2381140"/>
            <a:ext cx="1345388" cy="1345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USB Data Acquisition Modul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135" y="3902075"/>
            <a:ext cx="1908176" cy="137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8188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49920" y="107280"/>
            <a:ext cx="6634615" cy="2774947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Quiz: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According to Todd, using a bike trainer by itself is: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A.	Mind-numbing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B.	Exhausting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C.	Critical for improving short-term strength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D.	Furniture, similar to a couch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The units of “speed gradient”, if distance traveled is miles, are: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A.	millimeters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B.	miles per hour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C.	miles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D.	unit less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The exponential function used by Todd to determine what the cyclists’ speed should be is: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4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>
                <a:spLocks noResize="1"/>
              </p:cNvSpPr>
              <p:nvPr/>
            </p:nvSpPr>
            <p:spPr>
              <a:xfrm>
                <a:off x="914400" y="3294000"/>
                <a:ext cx="4554360" cy="16437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90000" tIns="45000" rIns="90000" bIns="45000" anchor="ctr" anchorCtr="0" compatLnSpc="0"/>
              <a:lstStyle/>
              <a:p>
                <a:pPr marL="0" marR="0" lvl="0" indent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i="1">
                              <a:latin typeface="Cambria Math"/>
                            </a:rPr>
                          </m:ctrlPr>
                        </m:mPr>
                        <m:mr>
                          <m:e>
                            <m:r>
                              <a:rPr lang="en-US" i="1">
                                <a:latin typeface="Cambria Math"/>
                              </a:rPr>
                              <m:t>𝐴</m:t>
                            </m:r>
                            <m:r>
                              <a:rPr lang="en-US" i="0">
                                <a:latin typeface="Cambria Math"/>
                              </a:rPr>
                              <m:t>.</m:t>
                            </m:r>
                            <m:r>
                              <a:rPr lang="en-US" i="1">
                                <a:latin typeface="Cambria Math"/>
                              </a:rPr>
                              <m:t>𝑠𝑝𝑒𝑒𝑑𝑆h𝑜𝑢𝑙𝑑𝐵𝑒</m:t>
                            </m:r>
                            <m:r>
                              <a:rPr lang="en-US" i="0">
                                <a:latin typeface="Cambria Math"/>
                              </a:rPr>
                              <m:t>=</m:t>
                            </m:r>
                            <m:r>
                              <m:rPr>
                                <m:sty m:val="p"/>
                              </m:rPr>
                              <a:rPr lang="en-US" i="0">
                                <a:latin typeface="Cambria Math"/>
                              </a:rPr>
                              <m:t>exp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0">
                                        <a:latin typeface="Cambria Math"/>
                                      </a:rPr>
                                      <m:t>−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𝑑𝑖𝑠𝑡𝑎𝑛𝑐𝑒𝑇𝑟𝑎𝑣𝑒𝑙𝑙𝑒𝑑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/>
                                      </a:rPr>
                                      <m:t>𝑠𝑝𝑒𝑒𝑑𝐺𝑟𝑎𝑑𝑖𝑒𝑛𝑡</m:t>
                                    </m:r>
                                  </m:den>
                                </m:f>
                              </m:e>
                            </m:d>
                            <m:r>
                              <a:rPr lang="en-US" i="0">
                                <a:latin typeface="Cambria Math"/>
                              </a:rPr>
                              <m:t>∗</m:t>
                            </m:r>
                            <m:r>
                              <a:rPr lang="en-US" i="1">
                                <a:latin typeface="Cambria Math"/>
                              </a:rPr>
                              <m:t>𝑠𝑝𝑒𝑒𝑑𝐷𝑒𝑙𝑡𝑎</m:t>
                            </m:r>
                            <m:r>
                              <a:rPr lang="en-US" i="0">
                                <a:latin typeface="Cambria Math"/>
                              </a:rPr>
                              <m:t>+</m:t>
                            </m:r>
                            <m:r>
                              <a:rPr lang="en-US" i="1">
                                <a:latin typeface="Cambria Math"/>
                              </a:rPr>
                              <m:t>𝑚𝑎𝑥𝑆𝑝𝑒𝑒𝑑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/>
                              </a:rPr>
                              <m:t>𝐵</m:t>
                            </m:r>
                            <m:r>
                              <a:rPr lang="en-US" i="0">
                                <a:latin typeface="Cambria Math"/>
                              </a:rPr>
                              <m:t>.</m:t>
                            </m:r>
                            <m:r>
                              <a:rPr lang="en-US" i="1">
                                <a:latin typeface="Cambria Math"/>
                              </a:rPr>
                              <m:t>𝑠𝑝𝑒𝑒𝑑𝑆h𝑜𝑢𝑙𝑑𝐵𝑒</m:t>
                            </m:r>
                            <m:r>
                              <a:rPr lang="en-US" i="0">
                                <a:latin typeface="Cambria Math"/>
                              </a:rPr>
                              <m:t>=−</m:t>
                            </m:r>
                            <m:r>
                              <m:rPr>
                                <m:sty m:val="p"/>
                              </m:rPr>
                              <a:rPr lang="en-US" i="0">
                                <a:latin typeface="Cambria Math"/>
                              </a:rPr>
                              <m:t>exp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0">
                                        <a:latin typeface="Cambria Math"/>
                                      </a:rPr>
                                      <m:t>−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𝑑𝑖𝑠𝑡𝑎𝑛𝑐𝑒𝑇𝑟𝑎𝑣𝑒𝑙𝑙𝑒𝑑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/>
                                      </a:rPr>
                                      <m:t>𝑠𝑝𝑒𝑒𝑑𝐺𝑟𝑎𝑑𝑖𝑒𝑛𝑡</m:t>
                                    </m:r>
                                  </m:den>
                                </m:f>
                              </m:e>
                            </m:d>
                            <m:r>
                              <a:rPr lang="en-US" i="0">
                                <a:latin typeface="Cambria Math"/>
                              </a:rPr>
                              <m:t>∗</m:t>
                            </m:r>
                            <m:r>
                              <a:rPr lang="en-US" i="1">
                                <a:latin typeface="Cambria Math"/>
                              </a:rPr>
                              <m:t>𝑠𝑝𝑒𝑒𝑑𝐷𝑒𝑙𝑡𝑎</m:t>
                            </m:r>
                            <m:r>
                              <a:rPr lang="en-US" i="0">
                                <a:latin typeface="Cambria Math"/>
                              </a:rPr>
                              <m:t>+</m:t>
                            </m:r>
                            <m:r>
                              <a:rPr lang="en-US" i="1">
                                <a:latin typeface="Cambria Math"/>
                              </a:rPr>
                              <m:t>𝑚𝑎𝑥𝑆𝑝𝑒𝑒𝑑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/>
                              </a:rPr>
                              <m:t>𝐶</m:t>
                            </m:r>
                            <m:r>
                              <a:rPr lang="en-US" i="0">
                                <a:latin typeface="Cambria Math"/>
                              </a:rPr>
                              <m:t>.</m:t>
                            </m:r>
                            <m:r>
                              <a:rPr lang="en-US" i="1">
                                <a:latin typeface="Cambria Math"/>
                              </a:rPr>
                              <m:t>𝑠𝑝𝑒𝑒𝑑𝑆h𝑜𝑢𝑙𝑑𝐵𝑒</m:t>
                            </m:r>
                            <m:r>
                              <a:rPr lang="en-US" i="0">
                                <a:latin typeface="Cambria Math"/>
                              </a:rPr>
                              <m:t>=−</m:t>
                            </m:r>
                            <m:r>
                              <m:rPr>
                                <m:sty m:val="p"/>
                              </m:rPr>
                              <a:rPr lang="en-US" i="0">
                                <a:latin typeface="Cambria Math"/>
                              </a:rPr>
                              <m:t>exp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/>
                                      </a:rPr>
                                      <m:t>𝑑𝑖𝑠𝑡𝑎𝑛𝑐𝑒𝑇𝑟𝑎𝑣𝑒𝑙𝑙𝑒𝑑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/>
                                      </a:rPr>
                                      <m:t>𝑠𝑝𝑒𝑒𝑑𝐺𝑟𝑎𝑑𝑖𝑒𝑛𝑡</m:t>
                                    </m:r>
                                  </m:den>
                                </m:f>
                              </m:e>
                            </m:d>
                            <m:r>
                              <a:rPr lang="en-US" i="0">
                                <a:latin typeface="Cambria Math"/>
                              </a:rPr>
                              <m:t>∗</m:t>
                            </m:r>
                            <m:r>
                              <a:rPr lang="en-US" i="1">
                                <a:latin typeface="Cambria Math"/>
                              </a:rPr>
                              <m:t>𝑠𝑝𝑒𝑒𝑑𝐷𝑒𝑙𝑡𝑎</m:t>
                            </m:r>
                            <m:r>
                              <a:rPr lang="en-US" i="0">
                                <a:latin typeface="Cambria Math"/>
                              </a:rPr>
                              <m:t>+</m:t>
                            </m:r>
                            <m:r>
                              <a:rPr lang="en-US" i="1">
                                <a:latin typeface="Cambria Math"/>
                              </a:rPr>
                              <m:t>𝑚𝑎𝑥𝑆𝑝𝑒𝑒𝑑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/>
                              </a:rPr>
                              <m:t>𝐷</m:t>
                            </m:r>
                            <m:r>
                              <a:rPr lang="en-US" i="0">
                                <a:latin typeface="Cambria Math"/>
                              </a:rPr>
                              <m:t>.</m:t>
                            </m:r>
                            <m:r>
                              <a:rPr lang="en-US" i="1">
                                <a:latin typeface="Cambria Math"/>
                              </a:rPr>
                              <m:t>𝑠𝑝𝑒𝑒𝑑𝑆h𝑜𝑢𝑙𝑑𝐵𝑒</m:t>
                            </m:r>
                            <m:r>
                              <a:rPr lang="en-US" i="0">
                                <a:latin typeface="Cambria Math"/>
                              </a:rPr>
                              <m:t>=</m:t>
                            </m:r>
                            <m:r>
                              <m:rPr>
                                <m:sty m:val="p"/>
                              </m:rPr>
                              <a:rPr lang="en-US" i="0">
                                <a:latin typeface="Cambria Math"/>
                              </a:rPr>
                              <m:t>exp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/>
                                      </a:rPr>
                                      <m:t>𝑑𝑖𝑠𝑡𝑎𝑛𝑐𝑒𝑇𝑟𝑎𝑣𝑒𝑙𝑙𝑒𝑑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/>
                                      </a:rPr>
                                      <m:t>𝑠𝑝𝑒𝑒𝑑𝐺𝑟𝑎𝑑𝑖𝑒𝑛𝑡</m:t>
                                    </m:r>
                                  </m:den>
                                </m:f>
                              </m:e>
                            </m:d>
                            <m:r>
                              <a:rPr lang="en-US" i="0">
                                <a:latin typeface="Cambria Math"/>
                              </a:rPr>
                              <m:t>∗</m:t>
                            </m:r>
                            <m:r>
                              <a:rPr lang="en-US" i="1">
                                <a:latin typeface="Cambria Math"/>
                              </a:rPr>
                              <m:t>𝑠𝑝𝑒𝑒𝑑𝐷𝑒𝑙𝑡𝑎</m:t>
                            </m:r>
                            <m:r>
                              <a:rPr lang="en-US" i="0">
                                <a:latin typeface="Cambria Math"/>
                              </a:rPr>
                              <m:t>+</m:t>
                            </m:r>
                            <m:r>
                              <a:rPr lang="en-US" i="1">
                                <a:latin typeface="Cambria Math"/>
                              </a:rPr>
                              <m:t>𝑚𝑎𝑥𝑆𝑝𝑒𝑒𝑑</m:t>
                            </m:r>
                          </m:e>
                        </m:mr>
                      </m:m>
                    </m:oMath>
                  </m:oMathPara>
                </a14:m>
                <a:endParaRPr lang="en-US" i="0" dirty="0">
                  <a:latin typeface="Liberation Sans" pitchFamily="18"/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0" y="3294000"/>
                <a:ext cx="4554360" cy="1643760"/>
              </a:xfrm>
              <a:prstGeom prst="rect">
                <a:avLst/>
              </a:prstGeom>
              <a:blipFill rotWithShape="1">
                <a:blip r:embed="rId3"/>
                <a:stretch>
                  <a:fillRect t="-27037" r="-70549" b="-2851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4679" y="312839"/>
            <a:ext cx="9895945" cy="2370035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Details:	</a:t>
            </a:r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This is very math centric…Formulas used in the Arduino programs I authored include: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		Constants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		“</a:t>
            </a:r>
            <a:r>
              <a:rPr lang="en-US" dirty="0" err="1" smtClean="0">
                <a:latin typeface="Liberation Sans" pitchFamily="18"/>
                <a:ea typeface="Noto Sans CJK SC" pitchFamily="2"/>
                <a:cs typeface="Lohit Devanagari" pitchFamily="2"/>
              </a:rPr>
              <a:t>RawValue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” description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		Speed calculation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		Joystick throttle axis position calculation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	 </a:t>
            </a: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4002099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 l="9782" t="13114" r="62093" b="63607"/>
          <a:stretch>
            <a:fillRect/>
          </a:stretch>
        </p:blipFill>
        <p:spPr>
          <a:xfrm>
            <a:off x="274320" y="365760"/>
            <a:ext cx="5062680" cy="228564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5212080" y="184680"/>
            <a:ext cx="4705032" cy="2479994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This is nerdy, and I am pretty sure the Arduinos are working even if their serial outputs are not visible, but, I like to know they are working (and how hard I am working the bike) while playing </a:t>
            </a:r>
            <a:r>
              <a:rPr lang="en-US" sz="1800" b="0" i="0" u="none" strike="noStrike" kern="1200" cap="none" dirty="0" err="1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FlightGear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 so I wrote this Linux script.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You can also use the serial monitor on Arduino IDE to view the output from the Arduino Leonardo.</a:t>
            </a:r>
          </a:p>
        </p:txBody>
      </p:sp>
    </p:spTree>
    <p:extLst>
      <p:ext uri="{BB962C8B-B14F-4D97-AF65-F5344CB8AC3E}">
        <p14:creationId xmlns:p14="http://schemas.microsoft.com/office/powerpoint/2010/main" val="2685107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274320"/>
            <a:ext cx="9383712" cy="2745452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How are </a:t>
            </a:r>
            <a:r>
              <a:rPr lang="en-US" sz="1800" b="0" i="0" u="none" strike="noStrike" kern="1200" cap="none" dirty="0" err="1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SpeedGradient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, </a:t>
            </a:r>
            <a:r>
              <a:rPr lang="en-US" sz="1800" b="0" i="0" u="none" strike="noStrike" kern="1200" cap="none" dirty="0" err="1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SpeedDelta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, and </a:t>
            </a:r>
            <a:r>
              <a:rPr lang="en-US" sz="1800" b="0" i="0" u="none" strike="noStrike" kern="1200" cap="none" dirty="0" err="1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MaxSpeed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 defined?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I found something that worked for me…. Below is a link to a spreadsheet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You can adjust the parameters in cells 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L2:L3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see how they impact an actual ride (</a:t>
            </a:r>
            <a:r>
              <a:rPr lang="en-US" sz="1800" b="0" i="0" u="none" strike="noStrike" kern="1200" cap="none" dirty="0">
                <a:ln>
                  <a:noFill/>
                </a:ln>
                <a:solidFill>
                  <a:srgbClr val="0066B3"/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blue dots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) from their use (</a:t>
            </a:r>
            <a:r>
              <a:rPr lang="en-US" sz="1800" b="0" i="0" u="none" strike="noStrike" kern="1200" cap="none" dirty="0">
                <a:ln>
                  <a:noFill/>
                </a:ln>
                <a:solidFill>
                  <a:srgbClr val="ED1C24"/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red line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).  You can copy the contents to a new sheet and 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replace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data 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in column A from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one of your actual 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rides.  </a:t>
            </a: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17596008"/>
              </p:ext>
            </p:extLst>
          </p:nvPr>
        </p:nvGraphicFramePr>
        <p:xfrm>
          <a:off x="2982912" y="2149475"/>
          <a:ext cx="2438400" cy="205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41" name="Worksheet" showAsIcon="1" r:id="rId5" imgW="914400" imgH="771480" progId="Excel.Sheet.12">
                  <p:embed/>
                </p:oleObj>
              </mc:Choice>
              <mc:Fallback>
                <p:oleObj name="Worksheet" showAsIcon="1" r:id="rId5" imgW="914400" imgH="77148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982912" y="2149475"/>
                        <a:ext cx="2438400" cy="2057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74445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81160" y="312840"/>
            <a:ext cx="9483552" cy="264996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Details:		Why use an exponential function?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Think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of your effort on the bike trainer as a stream of water.  Think of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your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bike trainer as a tank for that water.  That tank has a small hole at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the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bottom.  Water leaves that tank at a rate proportional to its 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height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.  As </a:t>
            </a:r>
            <a:endParaRPr lang="en-US" sz="1800" b="0" i="0" u="none" strike="noStrike" kern="1200" cap="none" dirty="0" smtClean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time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goes on, the tank will reach a constant level.  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That water (trainer 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temperature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) represents the resistance of your 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trainer.  As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time 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passes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, the </a:t>
            </a:r>
            <a:endParaRPr lang="en-US" sz="1800" b="0" i="0" u="none" strike="noStrike" kern="1200" cap="none" dirty="0" smtClean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resistance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decreases and you pedal faster.  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This produces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a 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differential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(i.e. difficult) equation whose solution 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includes an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exponential function.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286000" y="4846320"/>
            <a:ext cx="6217919" cy="34632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https://www.youtube.com/watch?v=-1ARYph3mNA</a:t>
            </a:r>
          </a:p>
        </p:txBody>
      </p:sp>
      <p:pic>
        <p:nvPicPr>
          <p:cNvPr id="4" name="Picture 3">
            <a:hlinkClick r:id="rId3"/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 l="7410" t="23344" r="71721" b="38406"/>
          <a:stretch>
            <a:fillRect/>
          </a:stretch>
        </p:blipFill>
        <p:spPr>
          <a:xfrm>
            <a:off x="4572360" y="3017520"/>
            <a:ext cx="1736999" cy="17369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76052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65760" y="274320"/>
            <a:ext cx="9509760" cy="1370159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I am in debt to the Holy Spirit for gently encouraging me to move forward on this project.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If you are moved, please make a donation to: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 l="61486" t="47623" r="21274" b="37406"/>
          <a:stretch>
            <a:fillRect/>
          </a:stretch>
        </p:blipFill>
        <p:spPr>
          <a:xfrm>
            <a:off x="2529719" y="1371599"/>
            <a:ext cx="4053959" cy="19198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22960" y="457200"/>
            <a:ext cx="8708644" cy="4338195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Thing left to do: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sz="1800" b="0" i="0" u="none" strike="noStrike" kern="1200" cap="none" dirty="0">
                <a:ln>
                  <a:noFill/>
                </a:ln>
                <a:highlight>
                  <a:srgbClr val="999999"/>
                </a:highlight>
                <a:latin typeface="Liberation Sans" pitchFamily="18"/>
                <a:ea typeface="Noto Sans CJK SC" pitchFamily="2"/>
                <a:cs typeface="Lohit Devanagari" pitchFamily="2"/>
              </a:rPr>
              <a:t>add slides to show how to define </a:t>
            </a:r>
            <a:r>
              <a:rPr lang="en-US" sz="1800" b="0" i="0" u="none" strike="noStrike" kern="1200" cap="none" dirty="0" err="1">
                <a:ln>
                  <a:noFill/>
                </a:ln>
                <a:highlight>
                  <a:srgbClr val="999999"/>
                </a:highlight>
                <a:latin typeface="Liberation Sans" pitchFamily="18"/>
                <a:ea typeface="Noto Sans CJK SC" pitchFamily="2"/>
                <a:cs typeface="Lohit Devanagari" pitchFamily="2"/>
              </a:rPr>
              <a:t>speedDelta</a:t>
            </a:r>
            <a:r>
              <a:rPr lang="en-US" sz="1800" b="0" i="0" u="none" strike="noStrike" kern="1200" cap="none" dirty="0">
                <a:ln>
                  <a:noFill/>
                </a:ln>
                <a:highlight>
                  <a:srgbClr val="999999"/>
                </a:highlight>
                <a:latin typeface="Liberation Sans" pitchFamily="18"/>
                <a:ea typeface="Noto Sans CJK SC" pitchFamily="2"/>
                <a:cs typeface="Lohit Devanagari" pitchFamily="2"/>
              </a:rPr>
              <a:t>, </a:t>
            </a:r>
            <a:r>
              <a:rPr lang="en-US" sz="1800" b="0" i="0" u="none" strike="noStrike" kern="1200" cap="none" dirty="0" err="1">
                <a:ln>
                  <a:noFill/>
                </a:ln>
                <a:highlight>
                  <a:srgbClr val="999999"/>
                </a:highlight>
                <a:latin typeface="Liberation Sans" pitchFamily="18"/>
                <a:ea typeface="Noto Sans CJK SC" pitchFamily="2"/>
                <a:cs typeface="Lohit Devanagari" pitchFamily="2"/>
              </a:rPr>
              <a:t>maxSpeed</a:t>
            </a:r>
            <a:r>
              <a:rPr lang="en-US" sz="1800" b="0" i="0" u="none" strike="noStrike" kern="1200" cap="none" dirty="0">
                <a:ln>
                  <a:noFill/>
                </a:ln>
                <a:highlight>
                  <a:srgbClr val="999999"/>
                </a:highlight>
                <a:latin typeface="Liberation Sans" pitchFamily="18"/>
                <a:ea typeface="Noto Sans CJK SC" pitchFamily="2"/>
                <a:cs typeface="Lohit Devanagari" pitchFamily="2"/>
              </a:rPr>
              <a:t>, </a:t>
            </a:r>
            <a:r>
              <a:rPr lang="en-US" sz="1800" b="0" i="0" u="none" strike="noStrike" kern="1200" cap="none" dirty="0" err="1">
                <a:ln>
                  <a:noFill/>
                </a:ln>
                <a:highlight>
                  <a:srgbClr val="999999"/>
                </a:highlight>
                <a:latin typeface="Liberation Sans" pitchFamily="18"/>
                <a:ea typeface="Noto Sans CJK SC" pitchFamily="2"/>
                <a:cs typeface="Lohit Devanagari" pitchFamily="2"/>
              </a:rPr>
              <a:t>speedGradien</a:t>
            </a:r>
            <a:r>
              <a:rPr lang="en-US" sz="1800" b="0" i="0" u="none" strike="noStrike" kern="1200" cap="none" dirty="0" err="1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</a:t>
            </a: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what is an Arduino?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make a quiz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make a box for Arduinos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sz="1800" b="0" i="0" u="none" strike="noStrike" kern="1200" cap="none" dirty="0">
                <a:ln>
                  <a:noFill/>
                </a:ln>
                <a:highlight>
                  <a:srgbClr val="999999"/>
                </a:highlight>
                <a:latin typeface="Liberation Sans" pitchFamily="18"/>
                <a:ea typeface="Noto Sans CJK SC" pitchFamily="2"/>
                <a:cs typeface="Lohit Devanagari" pitchFamily="2"/>
              </a:rPr>
              <a:t>order USB cables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email Bryan Pugh about presenting next year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	offer CEUs to other PEs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sz="1800" b="0" i="0" u="none" strike="noStrike" kern="1200" cap="none" dirty="0" err="1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oring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 for speed 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sensor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Annex</a:t>
            </a:r>
            <a:endParaRPr lang="en-US" sz="1800" b="0" i="0" u="none" strike="noStrike" kern="1200" cap="none" dirty="0" smtClean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	What I did to make </a:t>
            </a:r>
            <a:r>
              <a:rPr lang="en-US" dirty="0" err="1" smtClean="0">
                <a:latin typeface="Liberation Sans" pitchFamily="18"/>
                <a:ea typeface="Noto Sans CJK SC" pitchFamily="2"/>
                <a:cs typeface="Lohit Devanagari" pitchFamily="2"/>
              </a:rPr>
              <a:t>flightgear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 run on Windows two – DLLs</a:t>
            </a:r>
          </a:p>
          <a:p>
            <a:pPr lvl="0" hangingPunct="0"/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			vcruntime140_1.dll</a:t>
            </a:r>
          </a:p>
          <a:p>
            <a:pPr lvl="0" hangingPunct="0"/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			msvcp140.dll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Windows </a:t>
            </a:r>
            <a:r>
              <a:rPr lang="en-US" sz="1800" b="0" i="0" u="none" strike="noStrike" kern="1200" cap="none" dirty="0" err="1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CoolTerm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 </a:t>
            </a:r>
            <a:r>
              <a:rPr lang="en-US" sz="1800" b="0" i="0" u="none" strike="noStrike" kern="1200" cap="none" dirty="0" err="1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vs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 Linux script to record Serial Outpu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t of Leonardo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Comparison of joystick set up</a:t>
            </a: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r>
              <a:rPr lang="en-US" sz="1800" b="0" i="0" u="none" strike="noStrike" kern="1200" cap="none" dirty="0" err="1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spellung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 error on </a:t>
            </a:r>
            <a:r>
              <a:rPr lang="en-US" sz="1800" b="0" i="0" u="none" strike="noStrike" kern="1200" cap="none" dirty="0" err="1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github</a:t>
            </a: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3" name="Freeform 2"/>
          <p:cNvSpPr/>
          <p:nvPr/>
        </p:nvSpPr>
        <p:spPr>
          <a:xfrm>
            <a:off x="1280159" y="1005840"/>
            <a:ext cx="2651760" cy="5486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333333">
              <a:alpha val="50000"/>
            </a:srgbClr>
          </a:solidFill>
          <a:ln w="0">
            <a:solidFill>
              <a:srgbClr val="FFF200">
                <a:alpha val="0"/>
              </a:srgbClr>
            </a:solidFill>
            <a:custDash>
              <a:ds d="0" sp="0"/>
            </a:custDash>
          </a:ln>
        </p:spPr>
        <p:txBody>
          <a:bodyPr wrap="none" lIns="90000" tIns="45000" rIns="90000" bIns="45000" anchor="ctr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4" name="Freeform 3"/>
          <p:cNvSpPr/>
          <p:nvPr/>
        </p:nvSpPr>
        <p:spPr>
          <a:xfrm>
            <a:off x="1394586" y="2011680"/>
            <a:ext cx="4572000" cy="5486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333333">
              <a:alpha val="50000"/>
            </a:srgbClr>
          </a:solidFill>
          <a:ln w="0">
            <a:solidFill>
              <a:srgbClr val="FFF200">
                <a:alpha val="0"/>
              </a:srgbClr>
            </a:solidFill>
            <a:custDash>
              <a:ds d="0" sp="0"/>
            </a:custDash>
          </a:ln>
        </p:spPr>
        <p:txBody>
          <a:bodyPr wrap="none" lIns="90000" tIns="45000" rIns="90000" bIns="45000" anchor="ctr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5" name="Freeform 4"/>
          <p:cNvSpPr/>
          <p:nvPr/>
        </p:nvSpPr>
        <p:spPr>
          <a:xfrm>
            <a:off x="2606038" y="3368675"/>
            <a:ext cx="6777674" cy="13716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333333">
              <a:alpha val="50000"/>
            </a:srgbClr>
          </a:solidFill>
          <a:ln w="0">
            <a:solidFill>
              <a:srgbClr val="FFF200">
                <a:alpha val="0"/>
              </a:srgbClr>
            </a:solidFill>
            <a:custDash>
              <a:ds d="0" sp="0"/>
            </a:custDash>
          </a:ln>
        </p:spPr>
        <p:txBody>
          <a:bodyPr wrap="none" lIns="90000" tIns="45000" rIns="90000" bIns="45000" anchor="ctr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6" name="Freeform 5"/>
          <p:cNvSpPr/>
          <p:nvPr/>
        </p:nvSpPr>
        <p:spPr>
          <a:xfrm>
            <a:off x="1546986" y="2621547"/>
            <a:ext cx="4572000" cy="2743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333333">
              <a:alpha val="50000"/>
            </a:srgbClr>
          </a:solidFill>
          <a:ln w="0">
            <a:solidFill>
              <a:srgbClr val="FFF200">
                <a:alpha val="0"/>
              </a:srgbClr>
            </a:solidFill>
            <a:custDash>
              <a:ds d="0" sp="0"/>
            </a:custDash>
          </a:ln>
        </p:spPr>
        <p:txBody>
          <a:bodyPr wrap="none" lIns="90000" tIns="45000" rIns="90000" bIns="45000" anchor="ctr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905" y="320675"/>
            <a:ext cx="9505208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Cost Analysis for potential end user</a:t>
            </a:r>
          </a:p>
          <a:p>
            <a:r>
              <a:rPr lang="en-US" dirty="0"/>
              <a:t>	</a:t>
            </a:r>
            <a:r>
              <a:rPr lang="en-US" dirty="0" smtClean="0"/>
              <a:t>Assumptions:  	Potential users have a bike only and will consider Windows 10 PC only.</a:t>
            </a:r>
          </a:p>
          <a:p>
            <a:r>
              <a:rPr lang="en-US" dirty="0"/>
              <a:t>	</a:t>
            </a:r>
            <a:r>
              <a:rPr lang="en-US" dirty="0" smtClean="0"/>
              <a:t>		Amazon or </a:t>
            </a:r>
            <a:r>
              <a:rPr lang="en-US" dirty="0" err="1" smtClean="0"/>
              <a:t>McMasterCarr</a:t>
            </a:r>
            <a:r>
              <a:rPr lang="en-US" dirty="0" smtClean="0"/>
              <a:t> </a:t>
            </a:r>
            <a:r>
              <a:rPr lang="en-US" dirty="0"/>
              <a:t>will be sole source of products </a:t>
            </a:r>
            <a:endParaRPr lang="en-US" dirty="0" smtClean="0"/>
          </a:p>
          <a:p>
            <a:r>
              <a:rPr lang="en-US" dirty="0"/>
              <a:t>	</a:t>
            </a:r>
            <a:r>
              <a:rPr lang="en-US" dirty="0" smtClean="0"/>
              <a:t>		Potential users have space for this stuff:</a:t>
            </a:r>
          </a:p>
          <a:p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dirty="0" smtClean="0">
                <a:hlinkClick r:id="rId2"/>
              </a:rPr>
              <a:t>Trainer stand</a:t>
            </a:r>
            <a:r>
              <a:rPr lang="en-US" dirty="0" smtClean="0"/>
              <a:t>					34.99</a:t>
            </a:r>
          </a:p>
          <a:p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dirty="0" smtClean="0">
                <a:hlinkClick r:id="rId3"/>
              </a:rPr>
              <a:t>Desktop PC w/ Monitor</a:t>
            </a:r>
            <a:r>
              <a:rPr lang="en-US" dirty="0" smtClean="0"/>
              <a:t>				131.50</a:t>
            </a:r>
          </a:p>
          <a:p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dirty="0" err="1" smtClean="0">
                <a:hlinkClick r:id="rId4"/>
              </a:rPr>
              <a:t>Arduino</a:t>
            </a:r>
            <a:r>
              <a:rPr lang="en-US" dirty="0" smtClean="0">
                <a:hlinkClick r:id="rId4"/>
              </a:rPr>
              <a:t> Leonardo</a:t>
            </a:r>
            <a:r>
              <a:rPr lang="en-US" dirty="0"/>
              <a:t> </a:t>
            </a:r>
            <a:r>
              <a:rPr lang="en-US" dirty="0" smtClean="0"/>
              <a:t>w/cable				14.99</a:t>
            </a:r>
          </a:p>
          <a:p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dirty="0" err="1" smtClean="0">
                <a:hlinkClick r:id="rId5"/>
              </a:rPr>
              <a:t>Arduino</a:t>
            </a:r>
            <a:r>
              <a:rPr lang="en-US" dirty="0" smtClean="0">
                <a:hlinkClick r:id="rId5"/>
              </a:rPr>
              <a:t> Uno </a:t>
            </a:r>
            <a:r>
              <a:rPr lang="en-US" dirty="0" err="1" smtClean="0">
                <a:hlinkClick r:id="rId5"/>
              </a:rPr>
              <a:t>Wifi</a:t>
            </a:r>
            <a:r>
              <a:rPr lang="en-US" dirty="0" smtClean="0">
                <a:hlinkClick r:id="rId5"/>
              </a:rPr>
              <a:t> Rev2</a:t>
            </a:r>
            <a:r>
              <a:rPr lang="en-US" dirty="0">
                <a:hlinkClick r:id="rId5"/>
              </a:rPr>
              <a:t> </a:t>
            </a:r>
            <a:r>
              <a:rPr lang="en-US" dirty="0"/>
              <a:t>(</a:t>
            </a:r>
            <a:r>
              <a:rPr lang="en-US" dirty="0" smtClean="0"/>
              <a:t>abx00021)			54.96</a:t>
            </a:r>
          </a:p>
          <a:p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dirty="0" smtClean="0">
                <a:hlinkClick r:id="rId6"/>
              </a:rPr>
              <a:t>Wahoo Speed Sensor</a:t>
            </a:r>
            <a:r>
              <a:rPr lang="en-US" dirty="0" smtClean="0"/>
              <a:t>				39.99</a:t>
            </a:r>
          </a:p>
          <a:p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dirty="0" smtClean="0">
                <a:hlinkClick r:id="rId7"/>
              </a:rPr>
              <a:t>Fan</a:t>
            </a:r>
            <a:r>
              <a:rPr lang="en-US" dirty="0" smtClean="0"/>
              <a:t>						39.99</a:t>
            </a:r>
          </a:p>
          <a:p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dirty="0" smtClean="0">
                <a:hlinkClick r:id="rId8"/>
              </a:rPr>
              <a:t>4 port USB port</a:t>
            </a:r>
            <a:r>
              <a:rPr lang="en-US" dirty="0" smtClean="0"/>
              <a:t> w/ power switches			16.95</a:t>
            </a:r>
          </a:p>
          <a:p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dirty="0" smtClean="0">
                <a:hlinkClick r:id="rId9"/>
              </a:rPr>
              <a:t>Keyboard cover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FF0000"/>
                </a:solidFill>
              </a:rPr>
              <a:t>*must match PC’s keyboard!		</a:t>
            </a:r>
            <a:r>
              <a:rPr lang="en-US" dirty="0" smtClean="0"/>
              <a:t>13.99</a:t>
            </a:r>
          </a:p>
          <a:p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dirty="0" smtClean="0">
                <a:hlinkClick r:id="rId10"/>
              </a:rPr>
              <a:t>Trainer Sweat Guard</a:t>
            </a:r>
            <a:r>
              <a:rPr lang="en-US" dirty="0" smtClean="0"/>
              <a:t>				9.99</a:t>
            </a:r>
          </a:p>
          <a:p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dirty="0" smtClean="0">
                <a:solidFill>
                  <a:srgbClr val="92D050"/>
                </a:solidFill>
              </a:rPr>
              <a:t>80/20 Material to make shelf to go over handle bars	234.75</a:t>
            </a:r>
            <a:r>
              <a:rPr lang="en-US" dirty="0" smtClean="0"/>
              <a:t>				</a:t>
            </a:r>
            <a:r>
              <a:rPr lang="en-US" dirty="0" smtClean="0">
                <a:hlinkClick r:id="rId11"/>
              </a:rPr>
              <a:t>Arduino Jumper Wires</a:t>
            </a:r>
            <a:r>
              <a:rPr lang="en-US" dirty="0" smtClean="0"/>
              <a:t> [you should be able to find these!]	1.99</a:t>
            </a:r>
          </a:p>
          <a:p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dirty="0" smtClean="0">
                <a:hlinkClick r:id="rId12"/>
              </a:rPr>
              <a:t>USB cable for </a:t>
            </a:r>
            <a:r>
              <a:rPr lang="en-US" dirty="0" err="1" smtClean="0">
                <a:hlinkClick r:id="rId12"/>
              </a:rPr>
              <a:t>Arduino</a:t>
            </a:r>
            <a:r>
              <a:rPr lang="en-US" dirty="0" smtClean="0">
                <a:hlinkClick r:id="rId12"/>
              </a:rPr>
              <a:t> Uno</a:t>
            </a:r>
            <a:r>
              <a:rPr lang="en-US" dirty="0" smtClean="0"/>
              <a:t>				6.99</a:t>
            </a:r>
          </a:p>
          <a:p>
            <a:r>
              <a:rPr lang="en-US" dirty="0" smtClean="0"/>
              <a:t>						Total		651.08+shipping</a:t>
            </a:r>
            <a:endParaRPr lang="en-US" dirty="0"/>
          </a:p>
          <a:p>
            <a:r>
              <a:rPr lang="en-US" dirty="0" smtClean="0">
                <a:solidFill>
                  <a:srgbClr val="92D050"/>
                </a:solidFill>
              </a:rPr>
              <a:t>Green from McMaster Carr</a:t>
            </a:r>
          </a:p>
        </p:txBody>
      </p:sp>
    </p:spTree>
    <p:extLst>
      <p:ext uri="{BB962C8B-B14F-4D97-AF65-F5344CB8AC3E}">
        <p14:creationId xmlns:p14="http://schemas.microsoft.com/office/powerpoint/2010/main" val="3640178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3" name="Picture 5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753" r="6970" b="3556"/>
          <a:stretch/>
        </p:blipFill>
        <p:spPr bwMode="auto">
          <a:xfrm>
            <a:off x="392112" y="473075"/>
            <a:ext cx="6227370" cy="44561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497512" y="5197475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234.75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8475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3512" y="19833"/>
            <a:ext cx="59601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Wow, $651.08 + shipping!  I thought Todd had a fixed income.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92112" y="777875"/>
            <a:ext cx="944880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 rode a trainer stand, prior to Oct 29, 2014.  After that day I rode that a trainer stand for a few weeks before I severed the shaft leading to the trainer stand’s fly wheel.  I also used that trainer to control the throttle axis with a </a:t>
            </a:r>
            <a:r>
              <a:rPr lang="en-US" dirty="0" smtClean="0">
                <a:hlinkClick r:id="rId2"/>
              </a:rPr>
              <a:t>USB-1208LS</a:t>
            </a:r>
            <a:r>
              <a:rPr lang="en-US" dirty="0" smtClean="0"/>
              <a:t>.  I already had an affinity for the Linux PC I have – I was frugal and liked to program.</a:t>
            </a:r>
          </a:p>
          <a:p>
            <a:r>
              <a:rPr lang="en-US" dirty="0" err="1" smtClean="0"/>
              <a:t>Arduino</a:t>
            </a:r>
            <a:r>
              <a:rPr lang="en-US" dirty="0" smtClean="0"/>
              <a:t> are open source and appeal to hobbyists:  I challenge you to find a more economical alternative.</a:t>
            </a:r>
          </a:p>
          <a:p>
            <a:r>
              <a:rPr lang="en-US" dirty="0" smtClean="0"/>
              <a:t>Cheaper ANT+ speed sensors are available.  I am unwilling to deviate.</a:t>
            </a:r>
          </a:p>
          <a:p>
            <a:r>
              <a:rPr lang="en-US" dirty="0" smtClean="0"/>
              <a:t>In Elyria, I kept my apartment at 55°F – the furnace was loud; the lease did not allow me to go lower.  When I moved back home, other residents preferred a warmer temperature.  I try not sweat.</a:t>
            </a:r>
          </a:p>
          <a:p>
            <a:r>
              <a:rPr lang="en-US" dirty="0" smtClean="0"/>
              <a:t>I did not know how to find a shelf:  I built one from materials I knew about.  Surely you can find a cheaper alternative.</a:t>
            </a:r>
          </a:p>
          <a:p>
            <a:r>
              <a:rPr lang="en-US" dirty="0" smtClean="0"/>
              <a:t>From the USB-1208LS, I had a type B USB cable for the </a:t>
            </a:r>
            <a:r>
              <a:rPr lang="en-US" dirty="0" err="1" smtClean="0"/>
              <a:t>Arduino</a:t>
            </a:r>
            <a:r>
              <a:rPr lang="en-US" dirty="0" smtClean="0"/>
              <a:t> Uno </a:t>
            </a:r>
            <a:r>
              <a:rPr lang="en-US" dirty="0" err="1" smtClean="0"/>
              <a:t>Wifi</a:t>
            </a:r>
            <a:r>
              <a:rPr lang="en-US" dirty="0" smtClean="0"/>
              <a:t> Rev2</a:t>
            </a:r>
          </a:p>
          <a:p>
            <a:r>
              <a:rPr lang="en-US" dirty="0" smtClean="0"/>
              <a:t>I have oodles of jumper wires: if you need some, come by my residence and I will give you some.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26482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20712" y="244475"/>
            <a:ext cx="89154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My configuration worked for me; but, no one knew about the bike trainer hardware / software I used.</a:t>
            </a:r>
          </a:p>
          <a:p>
            <a:endParaRPr lang="en-US" dirty="0"/>
          </a:p>
          <a:p>
            <a:r>
              <a:rPr lang="en-US" dirty="0" smtClean="0"/>
              <a:t>After moving back home, I sought to revive this technology and improve upon it so it could be shared with others.</a:t>
            </a:r>
            <a:endParaRPr lang="en-US" dirty="0"/>
          </a:p>
        </p:txBody>
      </p:sp>
      <p:sp>
        <p:nvSpPr>
          <p:cNvPr id="5" name="AutoShape 2" descr="This Flight Simulator IS FREE - Flight Gear Simulator Review - YouTub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51" name="Picture 3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1512" y="2802865"/>
            <a:ext cx="2857500" cy="160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224108" y="4545754"/>
            <a:ext cx="2496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Above: link to </a:t>
            </a:r>
            <a:r>
              <a:rPr lang="en-US" dirty="0" err="1" smtClean="0">
                <a:hlinkClick r:id="rId3"/>
              </a:rPr>
              <a:t>FlightGear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6855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1438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1438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512" y="27750"/>
            <a:ext cx="8297985" cy="4864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20712" y="5149416"/>
            <a:ext cx="800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Comparison of Joystick configurations – Windows, Microsoft takes credit.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916112" y="1463675"/>
            <a:ext cx="2396392" cy="457200"/>
          </a:xfrm>
          <a:prstGeom prst="rect">
            <a:avLst/>
          </a:prstGeom>
          <a:solidFill>
            <a:srgbClr val="FF0000">
              <a:alpha val="2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458912" y="2530475"/>
            <a:ext cx="1752600" cy="381000"/>
          </a:xfrm>
          <a:prstGeom prst="rect">
            <a:avLst/>
          </a:prstGeom>
          <a:solidFill>
            <a:srgbClr val="FF0000">
              <a:alpha val="2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856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Todd Westley\Pictures\linux joystick configurati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113" y="244475"/>
            <a:ext cx="6019800" cy="4679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20712" y="5149416"/>
            <a:ext cx="800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Comparison of Joystick configurations – Linux, </a:t>
            </a:r>
            <a:r>
              <a:rPr lang="en-US" dirty="0" err="1" smtClean="0"/>
              <a:t>Arduino</a:t>
            </a:r>
            <a:r>
              <a:rPr lang="en-US" dirty="0" smtClean="0"/>
              <a:t> LLC takes credit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458912" y="1662628"/>
            <a:ext cx="2396392" cy="457200"/>
          </a:xfrm>
          <a:prstGeom prst="rect">
            <a:avLst/>
          </a:prstGeom>
          <a:solidFill>
            <a:srgbClr val="FF0000">
              <a:alpha val="2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458912" y="2355602"/>
            <a:ext cx="1198196" cy="228600"/>
          </a:xfrm>
          <a:prstGeom prst="rect">
            <a:avLst/>
          </a:prstGeom>
          <a:solidFill>
            <a:srgbClr val="FF0000">
              <a:alpha val="2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038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25512" y="473075"/>
            <a:ext cx="76200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hangingPunct="0"/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What </a:t>
            </a:r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I did to make </a:t>
            </a:r>
            <a:r>
              <a:rPr lang="en-US" dirty="0" err="1" smtClean="0">
                <a:latin typeface="Liberation Sans" pitchFamily="18"/>
                <a:ea typeface="Noto Sans CJK SC" pitchFamily="2"/>
                <a:cs typeface="Lohit Devanagari" pitchFamily="2"/>
              </a:rPr>
              <a:t>FlightGear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 </a:t>
            </a:r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run on Windows 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– two missing DLLs</a:t>
            </a:r>
            <a:endParaRPr lang="en-US" dirty="0"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lvl="0" hangingPunct="0"/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vcruntime140_1.dll	--	followed instructions on YouTube</a:t>
            </a:r>
          </a:p>
          <a:p>
            <a:pPr lvl="0" hangingPunct="0"/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msvcp140.dll 	--	found on hard drive and copied </a:t>
            </a:r>
          </a:p>
          <a:p>
            <a:pPr lvl="0" hangingPunct="0"/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			into </a:t>
            </a:r>
            <a:r>
              <a:rPr lang="en-US" dirty="0" err="1" smtClean="0">
                <a:latin typeface="Liberation Sans" pitchFamily="18"/>
                <a:ea typeface="Noto Sans CJK SC" pitchFamily="2"/>
                <a:cs typeface="Lohit Devanagari" pitchFamily="2"/>
              </a:rPr>
              <a:t>FlightGear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 directory</a:t>
            </a:r>
          </a:p>
          <a:p>
            <a:pPr lvl="0" hangingPunct="0"/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If I did this over again, I would install and run </a:t>
            </a:r>
            <a:r>
              <a:rPr lang="en-US" dirty="0" err="1" smtClean="0">
                <a:latin typeface="Liberation Sans" pitchFamily="18"/>
                <a:ea typeface="Noto Sans CJK SC" pitchFamily="2"/>
                <a:cs typeface="Lohit Devanagari" pitchFamily="2"/>
              </a:rPr>
              <a:t>CoolTerm</a:t>
            </a:r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 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first, then </a:t>
            </a:r>
            <a:r>
              <a:rPr lang="en-US" dirty="0" err="1" smtClean="0">
                <a:latin typeface="Liberation Sans" pitchFamily="18"/>
                <a:ea typeface="Noto Sans CJK SC" pitchFamily="2"/>
                <a:cs typeface="Lohit Devanagari" pitchFamily="2"/>
              </a:rPr>
              <a:t>FlightGear</a:t>
            </a:r>
            <a:endParaRPr lang="en-US" dirty="0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2604217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884" y="182171"/>
            <a:ext cx="1004774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 like to </a:t>
            </a:r>
            <a:r>
              <a:rPr lang="en-US" b="1" dirty="0" smtClean="0"/>
              <a:t>see</a:t>
            </a:r>
            <a:r>
              <a:rPr lang="en-US" dirty="0" smtClean="0"/>
              <a:t> and </a:t>
            </a:r>
            <a:r>
              <a:rPr lang="en-US" b="1" dirty="0" smtClean="0"/>
              <a:t>have a record </a:t>
            </a:r>
            <a:r>
              <a:rPr lang="en-US" dirty="0" smtClean="0"/>
              <a:t>of the Serial Output from the Leonardo.  On </a:t>
            </a:r>
            <a:r>
              <a:rPr lang="en-US" dirty="0" err="1" smtClean="0"/>
              <a:t>linux</a:t>
            </a:r>
            <a:r>
              <a:rPr lang="en-US" dirty="0" smtClean="0"/>
              <a:t>, I use this script file </a:t>
            </a:r>
          </a:p>
          <a:p>
            <a:r>
              <a:rPr lang="en-US" dirty="0"/>
              <a:t>	</a:t>
            </a:r>
            <a:r>
              <a:rPr lang="en-US" dirty="0" smtClean="0"/>
              <a:t>	[batch file]:</a:t>
            </a:r>
          </a:p>
          <a:p>
            <a:r>
              <a:rPr lang="en-US" dirty="0"/>
              <a:t>	</a:t>
            </a:r>
            <a:r>
              <a:rPr lang="en-US" dirty="0" smtClean="0"/>
              <a:t>PREFIX=Arduino_from_20</a:t>
            </a:r>
          </a:p>
          <a:p>
            <a:r>
              <a:rPr lang="en-US" dirty="0"/>
              <a:t>	</a:t>
            </a:r>
            <a:r>
              <a:rPr lang="en-US" dirty="0" smtClean="0"/>
              <a:t>SUFFIX</a:t>
            </a:r>
            <a:r>
              <a:rPr lang="en-US" dirty="0"/>
              <a:t>=.</a:t>
            </a:r>
            <a:r>
              <a:rPr lang="en-US" dirty="0" smtClean="0"/>
              <a:t>txt</a:t>
            </a:r>
          </a:p>
          <a:p>
            <a:r>
              <a:rPr lang="en-US" dirty="0"/>
              <a:t>	</a:t>
            </a:r>
            <a:r>
              <a:rPr lang="en-US" dirty="0" smtClean="0"/>
              <a:t>TIMEDATENOW</a:t>
            </a:r>
            <a:r>
              <a:rPr lang="en-US" dirty="0"/>
              <a:t>=$PREFIX$( date +%</a:t>
            </a:r>
            <a:r>
              <a:rPr lang="en-US" dirty="0" err="1"/>
              <a:t>y_%m_%d_%s</a:t>
            </a:r>
            <a:r>
              <a:rPr lang="en-US" dirty="0"/>
              <a:t>)$</a:t>
            </a:r>
            <a:r>
              <a:rPr lang="en-US" dirty="0" smtClean="0"/>
              <a:t>SUFFIX</a:t>
            </a:r>
          </a:p>
          <a:p>
            <a:r>
              <a:rPr lang="en-US" dirty="0"/>
              <a:t>	</a:t>
            </a:r>
            <a:r>
              <a:rPr lang="en-US" dirty="0" err="1" smtClean="0"/>
              <a:t>stty</a:t>
            </a:r>
            <a:r>
              <a:rPr lang="en-US" dirty="0" smtClean="0"/>
              <a:t> </a:t>
            </a:r>
            <a:r>
              <a:rPr lang="en-US" dirty="0"/>
              <a:t>-F /</a:t>
            </a:r>
            <a:r>
              <a:rPr lang="en-US" dirty="0" err="1"/>
              <a:t>dev</a:t>
            </a:r>
            <a:r>
              <a:rPr lang="en-US" dirty="0"/>
              <a:t>/ttyACM0 raw </a:t>
            </a:r>
            <a:r>
              <a:rPr lang="en-US" dirty="0" smtClean="0"/>
              <a:t>9600</a:t>
            </a:r>
          </a:p>
          <a:p>
            <a:r>
              <a:rPr lang="en-US" dirty="0"/>
              <a:t>	</a:t>
            </a:r>
            <a:r>
              <a:rPr lang="en-US" dirty="0" smtClean="0"/>
              <a:t>cat </a:t>
            </a:r>
            <a:r>
              <a:rPr lang="en-US" dirty="0"/>
              <a:t>/</a:t>
            </a:r>
            <a:r>
              <a:rPr lang="en-US" dirty="0" err="1"/>
              <a:t>dev</a:t>
            </a:r>
            <a:r>
              <a:rPr lang="en-US" dirty="0"/>
              <a:t>/ttyACM0 2&gt;&amp;1 | tee $</a:t>
            </a:r>
            <a:r>
              <a:rPr lang="en-US" dirty="0" smtClean="0"/>
              <a:t>TIMEDATENOW</a:t>
            </a:r>
          </a:p>
          <a:p>
            <a:endParaRPr lang="en-US" dirty="0" smtClean="0"/>
          </a:p>
          <a:p>
            <a:r>
              <a:rPr lang="en-US" dirty="0" smtClean="0"/>
              <a:t>The same can be accomplished on Windows by using </a:t>
            </a:r>
            <a:r>
              <a:rPr lang="en-US" dirty="0" err="1" smtClean="0"/>
              <a:t>CoolTerm</a:t>
            </a:r>
            <a:r>
              <a:rPr lang="en-US" dirty="0" smtClean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781935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44512" y="854075"/>
            <a:ext cx="3866636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Download and install </a:t>
            </a:r>
            <a:r>
              <a:rPr lang="en-US" dirty="0" err="1" smtClean="0">
                <a:hlinkClick r:id="rId2"/>
              </a:rPr>
              <a:t>coolterm</a:t>
            </a:r>
            <a:endParaRPr lang="en-US" dirty="0" smtClean="0"/>
          </a:p>
          <a:p>
            <a:r>
              <a:rPr lang="en-US" dirty="0"/>
              <a:t>	</a:t>
            </a:r>
            <a:r>
              <a:rPr lang="en-US" dirty="0" smtClean="0"/>
              <a:t>launch cool term</a:t>
            </a:r>
          </a:p>
          <a:p>
            <a:r>
              <a:rPr lang="en-US" dirty="0"/>
              <a:t>	</a:t>
            </a:r>
            <a:r>
              <a:rPr lang="en-US" dirty="0" smtClean="0"/>
              <a:t>click options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	Select Leonardo port</a:t>
            </a:r>
          </a:p>
          <a:p>
            <a:r>
              <a:rPr lang="en-US" dirty="0" smtClean="0"/>
              <a:t>	you can learn this from the </a:t>
            </a:r>
          </a:p>
          <a:p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dirty="0" err="1" smtClean="0"/>
              <a:t>Arduino</a:t>
            </a:r>
            <a:r>
              <a:rPr lang="en-US" dirty="0" smtClean="0"/>
              <a:t> IDE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/>
              <a:t>	</a:t>
            </a:r>
            <a:r>
              <a:rPr lang="en-US" dirty="0" smtClean="0"/>
              <a:t>Click fonts</a:t>
            </a:r>
          </a:p>
          <a:p>
            <a:r>
              <a:rPr lang="en-US" dirty="0"/>
              <a:t>	c</a:t>
            </a:r>
            <a:r>
              <a:rPr lang="en-US" dirty="0" smtClean="0"/>
              <a:t>hange font size to as desired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73570"/>
          <a:stretch/>
        </p:blipFill>
        <p:spPr bwMode="auto">
          <a:xfrm>
            <a:off x="4278312" y="244475"/>
            <a:ext cx="3343275" cy="15004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4" name="Straight Arrow Connector 3"/>
          <p:cNvCxnSpPr/>
          <p:nvPr/>
        </p:nvCxnSpPr>
        <p:spPr>
          <a:xfrm flipV="1">
            <a:off x="2754312" y="994678"/>
            <a:ext cx="4191000" cy="609600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31" b="69417"/>
          <a:stretch/>
        </p:blipFill>
        <p:spPr bwMode="auto">
          <a:xfrm>
            <a:off x="4252808" y="1849735"/>
            <a:ext cx="4582658" cy="16662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7" name="Straight Arrow Connector 6"/>
          <p:cNvCxnSpPr/>
          <p:nvPr/>
        </p:nvCxnSpPr>
        <p:spPr>
          <a:xfrm>
            <a:off x="3520002" y="2682875"/>
            <a:ext cx="3349110" cy="202525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2" name="Picture 4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40" b="67722"/>
          <a:stretch/>
        </p:blipFill>
        <p:spPr bwMode="auto">
          <a:xfrm>
            <a:off x="4286681" y="3597275"/>
            <a:ext cx="4689536" cy="1758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3" name="Straight Arrow Connector 12"/>
          <p:cNvCxnSpPr/>
          <p:nvPr/>
        </p:nvCxnSpPr>
        <p:spPr>
          <a:xfrm>
            <a:off x="2612126" y="4375318"/>
            <a:ext cx="1970986" cy="593557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4323749" y="4672096"/>
            <a:ext cx="3349110" cy="525379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1935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9210" y="625475"/>
            <a:ext cx="66361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Click connection menu &gt;&gt; capture to Text/Binary File &gt;&gt; start</a:t>
            </a:r>
            <a:endParaRPr lang="en-US" dirty="0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581" b="59345"/>
          <a:stretch/>
        </p:blipFill>
        <p:spPr bwMode="auto">
          <a:xfrm>
            <a:off x="2286834" y="1158875"/>
            <a:ext cx="6268956" cy="3965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4" name="Straight Arrow Connector 3"/>
          <p:cNvCxnSpPr/>
          <p:nvPr/>
        </p:nvCxnSpPr>
        <p:spPr>
          <a:xfrm>
            <a:off x="6030912" y="810141"/>
            <a:ext cx="1143000" cy="3472934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7791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3334" y="771979"/>
            <a:ext cx="7686463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Select a name as prompted…</a:t>
            </a:r>
          </a:p>
          <a:p>
            <a:r>
              <a:rPr lang="en-US" dirty="0" smtClean="0"/>
              <a:t>Click connect</a:t>
            </a:r>
          </a:p>
          <a:p>
            <a:endParaRPr lang="en-US" dirty="0"/>
          </a:p>
          <a:p>
            <a:r>
              <a:rPr lang="en-US" dirty="0" smtClean="0"/>
              <a:t>Plug USB cable into Uno </a:t>
            </a:r>
            <a:r>
              <a:rPr lang="en-US" dirty="0" err="1" smtClean="0"/>
              <a:t>Wifi</a:t>
            </a:r>
            <a:r>
              <a:rPr lang="en-US" dirty="0" smtClean="0"/>
              <a:t> Rev 2 </a:t>
            </a:r>
            <a:r>
              <a:rPr lang="en-US" dirty="0" err="1" smtClean="0"/>
              <a:t>Arduino</a:t>
            </a:r>
            <a:r>
              <a:rPr lang="en-US" dirty="0" smtClean="0"/>
              <a:t> (this causes the </a:t>
            </a:r>
            <a:r>
              <a:rPr lang="en-US" dirty="0" err="1" smtClean="0"/>
              <a:t>Arduino</a:t>
            </a:r>
            <a:r>
              <a:rPr lang="en-US" dirty="0" smtClean="0"/>
              <a:t> to restart)</a:t>
            </a:r>
          </a:p>
          <a:p>
            <a:endParaRPr lang="en-US" dirty="0" smtClean="0"/>
          </a:p>
          <a:p>
            <a:r>
              <a:rPr lang="en-US" dirty="0" smtClean="0"/>
              <a:t>Start </a:t>
            </a:r>
            <a:r>
              <a:rPr lang="en-US" dirty="0" err="1" smtClean="0"/>
              <a:t>FlightGear</a:t>
            </a:r>
            <a:r>
              <a:rPr lang="en-US" dirty="0" smtClean="0"/>
              <a:t>, select departure airport, etc.  …get past launcher, </a:t>
            </a:r>
          </a:p>
          <a:p>
            <a:r>
              <a:rPr lang="en-US" dirty="0"/>
              <a:t>	</a:t>
            </a:r>
            <a:r>
              <a:rPr lang="en-US" dirty="0" smtClean="0"/>
              <a:t>after cockpit is visible… Start pedaling – Serial Output data will appear, </a:t>
            </a:r>
          </a:p>
          <a:p>
            <a:endParaRPr lang="en-US" dirty="0"/>
          </a:p>
          <a:p>
            <a:r>
              <a:rPr lang="en-US" dirty="0" smtClean="0"/>
              <a:t>When ride is complete…</a:t>
            </a:r>
          </a:p>
          <a:p>
            <a:r>
              <a:rPr lang="en-US" dirty="0" smtClean="0"/>
              <a:t>	Unplug the Uno </a:t>
            </a:r>
            <a:r>
              <a:rPr lang="en-US" dirty="0" err="1" smtClean="0"/>
              <a:t>Wifi</a:t>
            </a:r>
            <a:r>
              <a:rPr lang="en-US" dirty="0" smtClean="0"/>
              <a:t> Rev 2</a:t>
            </a:r>
          </a:p>
          <a:p>
            <a:r>
              <a:rPr lang="en-US" dirty="0"/>
              <a:t>	</a:t>
            </a:r>
            <a:r>
              <a:rPr lang="en-US" dirty="0" smtClean="0"/>
              <a:t>Connection &gt;&gt; Capture to Text/Binary File &gt;&gt; stop</a:t>
            </a:r>
          </a:p>
          <a:p>
            <a:r>
              <a:rPr lang="en-US" dirty="0"/>
              <a:t>	</a:t>
            </a:r>
            <a:r>
              <a:rPr lang="en-US" dirty="0" smtClean="0"/>
              <a:t>Disconnect Serial</a:t>
            </a:r>
          </a:p>
          <a:p>
            <a:r>
              <a:rPr lang="en-US" dirty="0" smtClean="0"/>
              <a:t>	Quit – Don’t save settings</a:t>
            </a:r>
          </a:p>
          <a:p>
            <a:r>
              <a:rPr lang="en-US" dirty="0" smtClean="0"/>
              <a:t>If desired, analyze the ride to (Select </a:t>
            </a:r>
            <a:r>
              <a:rPr lang="en-US" dirty="0" err="1" smtClean="0"/>
              <a:t>topSpeed</a:t>
            </a:r>
            <a:r>
              <a:rPr lang="en-US" dirty="0" smtClean="0"/>
              <a:t>, </a:t>
            </a:r>
            <a:r>
              <a:rPr lang="en-US" dirty="0" err="1" smtClean="0"/>
              <a:t>deltaSpeed</a:t>
            </a:r>
            <a:r>
              <a:rPr lang="en-US" dirty="0" smtClean="0"/>
              <a:t>, and </a:t>
            </a:r>
            <a:r>
              <a:rPr lang="en-US" dirty="0" err="1" smtClean="0"/>
              <a:t>speedGradient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591" b="74912"/>
          <a:stretch/>
        </p:blipFill>
        <p:spPr bwMode="auto">
          <a:xfrm>
            <a:off x="4430712" y="244475"/>
            <a:ext cx="3504354" cy="14242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4" name="Straight Arrow Connector 3"/>
          <p:cNvCxnSpPr/>
          <p:nvPr/>
        </p:nvCxnSpPr>
        <p:spPr>
          <a:xfrm>
            <a:off x="1914823" y="1239540"/>
            <a:ext cx="4116089" cy="0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7791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31" t="4883" r="62813" b="56445"/>
          <a:stretch/>
        </p:blipFill>
        <p:spPr bwMode="auto">
          <a:xfrm>
            <a:off x="857250" y="476250"/>
            <a:ext cx="3676650" cy="3771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27791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2880" y="311760"/>
            <a:ext cx="8771400" cy="341784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Details:		Playing a flight simulator with a joystick with a throttle axis is better than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just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using a keyboard and mouse.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457200" y="1097280"/>
            <a:ext cx="2742119" cy="293832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Freeform 6"/>
          <p:cNvSpPr/>
          <p:nvPr/>
        </p:nvSpPr>
        <p:spPr>
          <a:xfrm>
            <a:off x="1920239" y="3017520"/>
            <a:ext cx="3657600" cy="914400"/>
          </a:xfrm>
          <a:custGeom>
            <a:avLst>
              <a:gd name="f0" fmla="val 54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21600 f7 1"/>
              <a:gd name="f17" fmla="*/ f12 f11 1"/>
              <a:gd name="f18" fmla="*/ f13 f8 1"/>
              <a:gd name="f19" fmla="*/ f11 f8 1"/>
              <a:gd name="f20" fmla="*/ f17 1 10800"/>
              <a:gd name="f21" fmla="+- f12 0 f20"/>
              <a:gd name="f22" fmla="*/ f21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22" t="f19" r="f16" b="f18"/>
            <a:pathLst>
              <a:path w="21600" h="21600">
                <a:moveTo>
                  <a:pt x="f5" y="f11"/>
                </a:moveTo>
                <a:lnTo>
                  <a:pt x="f12" y="f11"/>
                </a:lnTo>
                <a:lnTo>
                  <a:pt x="f12" y="f4"/>
                </a:lnTo>
                <a:lnTo>
                  <a:pt x="f4" y="f6"/>
                </a:lnTo>
                <a:lnTo>
                  <a:pt x="f12" y="f5"/>
                </a:lnTo>
                <a:lnTo>
                  <a:pt x="f12" y="f13"/>
                </a:lnTo>
                <a:lnTo>
                  <a:pt x="f5" y="f13"/>
                </a:lnTo>
                <a:close/>
              </a:path>
            </a:pathLst>
          </a:custGeom>
          <a:solidFill>
            <a:srgbClr val="92D050">
              <a:alpha val="70000"/>
            </a:srgbClr>
          </a:solidFill>
          <a:ln w="0">
            <a:solidFill>
              <a:srgbClr val="FFF200">
                <a:alpha val="0"/>
              </a:srgbClr>
            </a:solidFill>
            <a:custDash>
              <a:ds d="0" sp="0"/>
            </a:custDash>
          </a:ln>
        </p:spPr>
        <p:txBody>
          <a:bodyPr wrap="none" lIns="90000" tIns="45000" rIns="90000" bIns="45000" anchor="ctr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891162" y="3296552"/>
            <a:ext cx="1354836" cy="356336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solidFill>
                  <a:srgbClr val="FF0000"/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Throttle axis</a:t>
            </a:r>
          </a:p>
        </p:txBody>
      </p:sp>
      <p:sp>
        <p:nvSpPr>
          <p:cNvPr id="5" name="Straight Connector 4"/>
          <p:cNvSpPr/>
          <p:nvPr/>
        </p:nvSpPr>
        <p:spPr>
          <a:xfrm flipH="1">
            <a:off x="1684800" y="2664000"/>
            <a:ext cx="1920239" cy="640079"/>
          </a:xfrm>
          <a:prstGeom prst="line">
            <a:avLst/>
          </a:prstGeom>
          <a:noFill/>
          <a:ln w="146160">
            <a:solidFill>
              <a:srgbClr val="00A65D">
                <a:alpha val="0"/>
              </a:srgbClr>
            </a:solidFill>
            <a:custDash>
              <a:ds d="0" sp="0"/>
            </a:custDash>
            <a:tailEnd type="arrow"/>
          </a:ln>
        </p:spPr>
        <p:txBody>
          <a:bodyPr wrap="none" lIns="90000" tIns="45000" rIns="90000" bIns="45000" anchor="ctr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6" name="Straight Connector 5"/>
          <p:cNvSpPr/>
          <p:nvPr/>
        </p:nvSpPr>
        <p:spPr>
          <a:xfrm>
            <a:off x="6126480" y="2651760"/>
            <a:ext cx="875520" cy="1097280"/>
          </a:xfrm>
          <a:prstGeom prst="line">
            <a:avLst/>
          </a:prstGeom>
          <a:noFill/>
          <a:ln w="146160">
            <a:solidFill>
              <a:srgbClr val="000000">
                <a:alpha val="0"/>
              </a:srgbClr>
            </a:solidFill>
            <a:custDash>
              <a:ds d="0" sp="0"/>
            </a:custDash>
            <a:tailEnd type="arrow"/>
          </a:ln>
        </p:spPr>
        <p:txBody>
          <a:bodyPr wrap="none" lIns="90000" tIns="45000" rIns="90000" bIns="45000" anchor="ctr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8312" y="396875"/>
            <a:ext cx="6775829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@echo off</a:t>
            </a:r>
          </a:p>
          <a:p>
            <a:r>
              <a:rPr lang="en-US" dirty="0"/>
              <a:t>cd E:\CoolTermWin64Bit</a:t>
            </a:r>
          </a:p>
          <a:p>
            <a:r>
              <a:rPr lang="en-US" dirty="0"/>
              <a:t>start coolTerm.exe e:\coolTermWin64Bit\connection_settings_zero.stc</a:t>
            </a:r>
          </a:p>
          <a:p>
            <a:r>
              <a:rPr lang="en-US" dirty="0"/>
              <a:t>cd E:\ShowOff</a:t>
            </a:r>
          </a:p>
          <a:p>
            <a:r>
              <a:rPr lang="en-US" dirty="0"/>
              <a:t>start Showoff.exe</a:t>
            </a:r>
          </a:p>
          <a:p>
            <a:r>
              <a:rPr lang="en-US" dirty="0"/>
              <a:t>cd E:\FlightGear 2016.4.4\bin</a:t>
            </a:r>
          </a:p>
          <a:p>
            <a:r>
              <a:rPr lang="en-US" dirty="0"/>
              <a:t>start </a:t>
            </a:r>
            <a:r>
              <a:rPr lang="en-US" dirty="0" err="1"/>
              <a:t>fgfs</a:t>
            </a:r>
            <a:r>
              <a:rPr lang="en-US" dirty="0"/>
              <a:t> --launcher</a:t>
            </a:r>
          </a:p>
          <a:p>
            <a:r>
              <a:rPr lang="en-US" dirty="0"/>
              <a:t>exit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39712" y="27543"/>
            <a:ext cx="2526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/>
              <a:t>startApps</a:t>
            </a:r>
            <a:r>
              <a:rPr lang="en-US" dirty="0" smtClean="0"/>
              <a:t> batch file used</a:t>
            </a: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45502969"/>
              </p:ext>
            </p:extLst>
          </p:nvPr>
        </p:nvGraphicFramePr>
        <p:xfrm>
          <a:off x="4278312" y="3444875"/>
          <a:ext cx="2009775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63" name="Packager Shell Object" showAsIcon="1" r:id="rId4" imgW="2009160" imgH="571320" progId="Package">
                  <p:embed/>
                </p:oleObj>
              </mc:Choice>
              <mc:Fallback>
                <p:oleObj name="Packager Shell Object" showAsIcon="1" r:id="rId4" imgW="2009160" imgH="57132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278312" y="3444875"/>
                        <a:ext cx="2009775" cy="571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81935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712" y="168276"/>
            <a:ext cx="6705600" cy="5364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81935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3240" y="311760"/>
            <a:ext cx="8771400" cy="316188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Details:		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I knew a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bike on a trainer could be used to control the throttle 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axis.</a:t>
            </a: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 t="15308" r="2335" b="5261"/>
          <a:stretch>
            <a:fillRect/>
          </a:stretch>
        </p:blipFill>
        <p:spPr>
          <a:xfrm>
            <a:off x="1819800" y="822960"/>
            <a:ext cx="5586840" cy="313847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/>
          <p:cNvSpPr txBox="1"/>
          <p:nvPr/>
        </p:nvSpPr>
        <p:spPr>
          <a:xfrm>
            <a:off x="2077920" y="4042799"/>
            <a:ext cx="4751278" cy="887251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Bike on trainer; sweat guards in place.   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Sweat guards prevent corrosion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.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I have already replaced the bottom bracket twice!</a:t>
            </a: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3600" y="312120"/>
            <a:ext cx="8771400" cy="316188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Details:		How could could the speed sensor on the rear wheel be used?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 l="22595" t="20137" b="10108"/>
          <a:stretch>
            <a:fillRect/>
          </a:stretch>
        </p:blipFill>
        <p:spPr>
          <a:xfrm>
            <a:off x="2399039" y="731880"/>
            <a:ext cx="5281920" cy="338292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/>
          <p:cNvSpPr txBox="1"/>
          <p:nvPr/>
        </p:nvSpPr>
        <p:spPr>
          <a:xfrm>
            <a:off x="2468880" y="4148489"/>
            <a:ext cx="1393436" cy="356336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  <a:hlinkClick r:id="rId4"/>
              </a:rPr>
              <a:t>Speed 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  <a:hlinkClick r:id="rId4"/>
              </a:rPr>
              <a:t>sensor</a:t>
            </a: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  <a:hlinkClick r:id="rId4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68880" y="4494810"/>
            <a:ext cx="6167160" cy="34632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A speed sensor is required!  Above is a link to Amazon.com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3960" y="167184"/>
            <a:ext cx="6608952" cy="4427795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Details:		When the wheel is spinning, the </a:t>
            </a: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  <a:hlinkClick r:id="rId3"/>
              </a:rPr>
              <a:t>speed sensor </a:t>
            </a: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transmits, with blue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r>
              <a:rPr lang="en-US" sz="16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tooth </a:t>
            </a: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low energy, information on the total number of spins and angular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r>
              <a:rPr lang="en-US" sz="16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speed </a:t>
            </a: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of the last spin.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r>
              <a:rPr lang="en-US" sz="16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Here </a:t>
            </a: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is an 8 byte transmission (that occurs every second unless the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r>
              <a:rPr lang="en-US" sz="16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speed </a:t>
            </a: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sensor stops spinning for </a:t>
            </a:r>
            <a:r>
              <a:rPr lang="en-US" sz="1600" dirty="0">
                <a:latin typeface="Liberation Sans" pitchFamily="18"/>
                <a:ea typeface="Noto Sans CJK SC" pitchFamily="2"/>
                <a:cs typeface="Lohit Devanagari" pitchFamily="2"/>
              </a:rPr>
              <a:t>2</a:t>
            </a:r>
            <a:r>
              <a:rPr lang="en-US" sz="16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 </a:t>
            </a: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minutes) </a:t>
            </a:r>
            <a:r>
              <a:rPr lang="en-US" sz="16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[going forward, the 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dirty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sz="1600" dirty="0" smtClean="0">
                <a:latin typeface="Liberation Sans" pitchFamily="18"/>
                <a:ea typeface="Noto Sans CJK SC" pitchFamily="2"/>
                <a:cs typeface="Lohit Devanagari" pitchFamily="2"/>
              </a:rPr>
              <a:t>	transmitted information will be referred to </a:t>
            </a:r>
            <a:r>
              <a:rPr lang="en-US" sz="16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as an array of 8 unsigned bytes called </a:t>
            </a:r>
            <a:r>
              <a:rPr lang="en-US" sz="1600" dirty="0" err="1" smtClean="0">
                <a:latin typeface="Liberation Sans" pitchFamily="18"/>
                <a:ea typeface="Noto Sans CJK SC" pitchFamily="2"/>
                <a:cs typeface="Lohit Devanagari" pitchFamily="2"/>
              </a:rPr>
              <a:t>r</a:t>
            </a:r>
            <a:r>
              <a:rPr lang="en-US" sz="1600" b="0" i="0" u="none" strike="noStrike" kern="1200" cap="none" dirty="0" err="1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awValue</a:t>
            </a: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]: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b="0" i="0" u="none" strike="noStrike" kern="1200" cap="none" dirty="0" smtClean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	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r>
              <a:rPr lang="en-US" sz="16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1 </a:t>
            </a: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,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FAA61A"/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5</a:t>
            </a: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 ,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EF413D"/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16</a:t>
            </a: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 ,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A3238E"/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0</a:t>
            </a: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 ,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0066B3"/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0</a:t>
            </a: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 ,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72BF44"/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182</a:t>
            </a: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 ,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00AAAD"/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82</a:t>
            </a: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 ,</a:t>
            </a:r>
            <a:r>
              <a:rPr lang="en-US" sz="16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0</a:t>
            </a:r>
            <a:endParaRPr lang="en-US" sz="16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r>
              <a:rPr lang="en-US" sz="16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The </a:t>
            </a: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total number of rotations is the sum of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endParaRPr lang="en-US" sz="1600" b="0" i="0" u="none" strike="noStrike" kern="1200" cap="none" dirty="0" smtClean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dirty="0"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b="0" i="0" u="none" strike="noStrike" kern="1200" cap="none" dirty="0" smtClean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dirty="0" smtClean="0"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dirty="0"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dirty="0"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endParaRPr lang="en-US" sz="1600" b="0" i="0" u="none" strike="noStrike" kern="1200" cap="none" dirty="0" smtClean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dirty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sz="1600" dirty="0" smtClean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sz="16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The </a:t>
            </a: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“last event” 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			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10" name="Right Brace 9"/>
          <p:cNvSpPr/>
          <p:nvPr/>
        </p:nvSpPr>
        <p:spPr>
          <a:xfrm rot="16200000">
            <a:off x="2956940" y="1185906"/>
            <a:ext cx="304801" cy="2139069"/>
          </a:xfrm>
          <a:prstGeom prst="rightBrace">
            <a:avLst>
              <a:gd name="adj1" fmla="val 0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2754312" y="2996392"/>
                <a:ext cx="122014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C000"/>
                          </a:solidFill>
                          <a:latin typeface="Cambria Math"/>
                        </a:rPr>
                        <m:t>5</m:t>
                      </m:r>
                      <m:r>
                        <a:rPr lang="en-US" b="0" i="1" smtClean="0">
                          <a:latin typeface="Cambria Math"/>
                        </a:rPr>
                        <m:t> ∗ </m:t>
                      </m:r>
                      <m:sSup>
                        <m:s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</a:rPr>
                            <m:t>256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0</m:t>
                          </m:r>
                        </m:sup>
                      </m:sSup>
                    </m:oMath>
                  </m:oMathPara>
                </a14:m>
                <a:endParaRPr lang="en-US" dirty="0" smtClean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4312" y="2996392"/>
                <a:ext cx="1220142" cy="369332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675893" y="3346235"/>
                <a:ext cx="129856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/>
                        </a:rPr>
                        <m:t>16</m:t>
                      </m:r>
                      <m:r>
                        <a:rPr lang="en-US" b="0" i="1" smtClean="0">
                          <a:latin typeface="Cambria Math"/>
                        </a:rPr>
                        <m:t> ∗ </m:t>
                      </m:r>
                      <m:sSup>
                        <m:s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</a:rPr>
                            <m:t>256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en-US" dirty="0" smtClean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5893" y="3346235"/>
                <a:ext cx="1298561" cy="369332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799196" y="3696078"/>
                <a:ext cx="11752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/>
                        </a:rPr>
                        <m:t>0</m:t>
                      </m:r>
                      <m:r>
                        <a:rPr lang="en-US" b="0" i="1" smtClean="0">
                          <a:latin typeface="Cambria Math"/>
                        </a:rPr>
                        <m:t> ∗ </m:t>
                      </m:r>
                      <m:sSup>
                        <m:s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</a:rPr>
                            <m:t>256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 smtClean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9196" y="3696078"/>
                <a:ext cx="1175258" cy="369332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2799196" y="4045922"/>
                <a:ext cx="11752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/>
                        </a:rPr>
                        <m:t>0</m:t>
                      </m:r>
                      <m:r>
                        <a:rPr lang="en-US" b="0" i="1" smtClean="0">
                          <a:latin typeface="Cambria Math"/>
                        </a:rPr>
                        <m:t> ∗ </m:t>
                      </m:r>
                      <m:sSup>
                        <m:s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</a:rPr>
                            <m:t>256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dirty="0" smtClean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9196" y="4045922"/>
                <a:ext cx="1175258" cy="369332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2594197" y="4782745"/>
                <a:ext cx="14317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92D050"/>
                          </a:solidFill>
                          <a:latin typeface="Cambria Math"/>
                        </a:rPr>
                        <m:t>182</m:t>
                      </m:r>
                      <m:r>
                        <a:rPr lang="en-US" b="0" i="1" smtClean="0">
                          <a:latin typeface="Cambria Math"/>
                        </a:rPr>
                        <m:t> ∗ </m:t>
                      </m:r>
                      <m:sSup>
                        <m:s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</a:rPr>
                            <m:t>256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0</m:t>
                          </m:r>
                        </m:sup>
                      </m:sSup>
                    </m:oMath>
                  </m:oMathPara>
                </a14:m>
                <a:endParaRPr lang="en-US" dirty="0" smtClean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4197" y="4782745"/>
                <a:ext cx="1431738" cy="369332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2645679" y="5102559"/>
                <a:ext cx="129856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B0F0"/>
                          </a:solidFill>
                          <a:latin typeface="Cambria Math"/>
                        </a:rPr>
                        <m:t>82</m:t>
                      </m:r>
                      <m:r>
                        <a:rPr lang="en-US" b="0" i="1" smtClean="0">
                          <a:latin typeface="Cambria Math"/>
                        </a:rPr>
                        <m:t> ∗ </m:t>
                      </m:r>
                      <m:sSup>
                        <m:s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</a:rPr>
                            <m:t>256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en-US" dirty="0" smtClean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5679" y="5102559"/>
                <a:ext cx="1298561" cy="369332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/>
          <p:cNvSpPr txBox="1"/>
          <p:nvPr/>
        </p:nvSpPr>
        <p:spPr>
          <a:xfrm>
            <a:off x="2952538" y="1740505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8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684497" y="4973348"/>
            <a:ext cx="1936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182+20992=21174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627589" y="3379254"/>
            <a:ext cx="1933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5+4096+0+0=4101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 rot="19993802">
            <a:off x="7526764" y="2996392"/>
            <a:ext cx="1532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Total rotations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 rot="19993802">
            <a:off x="7444862" y="4592478"/>
            <a:ext cx="1648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Last Event Time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4320" y="312480"/>
            <a:ext cx="8771400" cy="5113595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Details:		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Merely, capturing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this stream of bytes filled the programming space of an Uno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r>
              <a:rPr lang="en-US" sz="1800" b="0" i="0" u="none" strike="noStrike" kern="1200" cap="none" dirty="0" err="1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WiFi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Rev2 </a:t>
            </a:r>
            <a:r>
              <a:rPr lang="en-US" sz="1800" b="0" i="0" u="none" strike="noStrike" kern="1200" cap="none" dirty="0" err="1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Arduino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.</a:t>
            </a: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A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second Arduino is required.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Note:  The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BLE signal from the speed sensor must be read by 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a sensor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no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more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than arms length away.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	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 t="72756"/>
          <a:stretch>
            <a:fillRect/>
          </a:stretch>
        </p:blipFill>
        <p:spPr>
          <a:xfrm>
            <a:off x="365760" y="1422359"/>
            <a:ext cx="9278640" cy="2875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 b="92024"/>
          <a:stretch>
            <a:fillRect/>
          </a:stretch>
        </p:blipFill>
        <p:spPr>
          <a:xfrm>
            <a:off x="320760" y="1182960"/>
            <a:ext cx="9278640" cy="84059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Freeform 4"/>
          <p:cNvSpPr/>
          <p:nvPr/>
        </p:nvSpPr>
        <p:spPr>
          <a:xfrm>
            <a:off x="2286000" y="3291839"/>
            <a:ext cx="640080" cy="2743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450">
              <a:alpha val="50000"/>
            </a:srgbClr>
          </a:solidFill>
          <a:ln w="0">
            <a:solidFill>
              <a:srgbClr val="FFF200">
                <a:alpha val="0"/>
              </a:srgbClr>
            </a:solidFill>
            <a:custDash>
              <a:ds d="0" sp="0"/>
            </a:custDash>
          </a:ln>
        </p:spPr>
        <p:txBody>
          <a:bodyPr wrap="none" lIns="90000" tIns="45000" rIns="90000" bIns="45000" anchor="ctr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6" name="Freeform 5"/>
          <p:cNvSpPr/>
          <p:nvPr/>
        </p:nvSpPr>
        <p:spPr>
          <a:xfrm>
            <a:off x="5394960" y="1097280"/>
            <a:ext cx="731519" cy="45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450">
              <a:alpha val="50000"/>
            </a:srgbClr>
          </a:solidFill>
          <a:ln w="0">
            <a:solidFill>
              <a:srgbClr val="FFF200">
                <a:alpha val="0"/>
              </a:srgbClr>
            </a:solidFill>
            <a:custDash>
              <a:ds d="0" sp="0"/>
            </a:custDash>
          </a:ln>
        </p:spPr>
        <p:txBody>
          <a:bodyPr wrap="none" lIns="90000" tIns="45000" rIns="90000" bIns="45000" anchor="ctr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1764</TotalTime>
  <Words>3042</Words>
  <Application>Microsoft Office PowerPoint</Application>
  <PresentationFormat>Custom</PresentationFormat>
  <Paragraphs>608</Paragraphs>
  <Slides>51</Slides>
  <Notes>32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51</vt:i4>
      </vt:variant>
    </vt:vector>
  </HeadingPairs>
  <TitlesOfParts>
    <vt:vector size="54" baseType="lpstr">
      <vt:lpstr>Default</vt:lpstr>
      <vt:lpstr>Packager Shell Object</vt:lpstr>
      <vt:lpstr>Worksheet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todd</dc:creator>
  <cp:lastModifiedBy>Todd Westley</cp:lastModifiedBy>
  <cp:revision>310</cp:revision>
  <dcterms:created xsi:type="dcterms:W3CDTF">2022-12-24T11:04:31Z</dcterms:created>
  <dcterms:modified xsi:type="dcterms:W3CDTF">2024-02-04T19:18:37Z</dcterms:modified>
</cp:coreProperties>
</file>